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98"/>
    <p:restoredTop sz="94651"/>
  </p:normalViewPr>
  <p:slideViewPr>
    <p:cSldViewPr snapToGrid="0" snapToObjects="1">
      <p:cViewPr varScale="1">
        <p:scale>
          <a:sx n="70" d="100"/>
          <a:sy n="70" d="100"/>
        </p:scale>
        <p:origin x="846"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75EB-212B-9C45-BFE8-B8D933F7B6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EFAF66-1212-044A-9B2C-9068D06E3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37B944-693C-EE46-9D4B-1763B166968A}"/>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5" name="Footer Placeholder 4">
            <a:extLst>
              <a:ext uri="{FF2B5EF4-FFF2-40B4-BE49-F238E27FC236}">
                <a16:creationId xmlns:a16="http://schemas.microsoft.com/office/drawing/2014/main" id="{27E3526A-F227-7E41-8D7D-C209A7417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AFF31-EE15-2941-918F-B8F9BB5DE480}"/>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1108981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A581-FBAA-0941-B292-1FDBEC50BA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318EB1-1396-7B4F-9B94-57F60F8AE6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C90F5-178C-3D4B-8BC6-404C5E7FD9B9}"/>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5" name="Footer Placeholder 4">
            <a:extLst>
              <a:ext uri="{FF2B5EF4-FFF2-40B4-BE49-F238E27FC236}">
                <a16:creationId xmlns:a16="http://schemas.microsoft.com/office/drawing/2014/main" id="{D27ED3A9-A05A-0047-91C7-3343C9D61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3C37C-8CF2-6147-ADA1-776DADD85A31}"/>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1132698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D018A1-0BC2-F347-A701-A41345D6C8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7AC1EE-BA9C-1D42-AAC1-B8AB5E8834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502C5-E84B-BE43-BAF9-53BB1254F3B2}"/>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5" name="Footer Placeholder 4">
            <a:extLst>
              <a:ext uri="{FF2B5EF4-FFF2-40B4-BE49-F238E27FC236}">
                <a16:creationId xmlns:a16="http://schemas.microsoft.com/office/drawing/2014/main" id="{B34A62F2-4C11-F44E-873B-6FF42AA73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EFF42-F4AB-0749-89C3-1A81571EC7BD}"/>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2032449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0854-9AC9-4B4A-85C4-FB16EAF744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CBF04-28B3-0B40-A7DB-294B7D6A08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8AC1-4672-8547-8B9C-BC12859EC88D}"/>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5" name="Footer Placeholder 4">
            <a:extLst>
              <a:ext uri="{FF2B5EF4-FFF2-40B4-BE49-F238E27FC236}">
                <a16:creationId xmlns:a16="http://schemas.microsoft.com/office/drawing/2014/main" id="{B7043765-1BC9-1140-A12A-7BDE762C6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018B9-8C0A-7649-BABA-7B12CF7202C7}"/>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154361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32A1-89D6-BC4A-BAD8-5911F14BE2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7F0525-33A2-EA44-9B77-1D0CE5E1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93EA8A5-1C49-9C42-AF02-08AD8AD1534B}"/>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5" name="Footer Placeholder 4">
            <a:extLst>
              <a:ext uri="{FF2B5EF4-FFF2-40B4-BE49-F238E27FC236}">
                <a16:creationId xmlns:a16="http://schemas.microsoft.com/office/drawing/2014/main" id="{1A580211-4951-8F4A-9F92-CE0AE6A48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D64EF-B052-174D-B414-1F23908509C0}"/>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1986898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6842-CFBE-DF4F-820A-4E3B022EE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CBEFAF-787D-E447-88B7-28EB4FB151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6C2F1B-0F30-D04E-9AAD-CEBD30683B2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0BCEBB-A314-CD45-B6E5-E4F6E94A5B0F}"/>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6" name="Footer Placeholder 5">
            <a:extLst>
              <a:ext uri="{FF2B5EF4-FFF2-40B4-BE49-F238E27FC236}">
                <a16:creationId xmlns:a16="http://schemas.microsoft.com/office/drawing/2014/main" id="{30382AF1-7958-DD46-8DE2-5FE4C941F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356FC-2636-AF45-9990-B42E5F91101E}"/>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411305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74CF-C057-6548-B366-E3BBE9A886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80BB0A-3108-8C4D-8101-FBF862227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F7D54A-20A3-B54C-92E9-CB0FD92584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9D1EDD-D1B8-F94A-9D6F-6E9422D9D5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844D52-7212-4A46-BFC7-BFFF5FE388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D6DB9C-3798-0D4A-B4B7-A70C6DB82792}"/>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8" name="Footer Placeholder 7">
            <a:extLst>
              <a:ext uri="{FF2B5EF4-FFF2-40B4-BE49-F238E27FC236}">
                <a16:creationId xmlns:a16="http://schemas.microsoft.com/office/drawing/2014/main" id="{01E83B95-A2AF-294C-99EF-637D9E1733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A00F79-B26B-8F4A-94B3-CB6FD627B58E}"/>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2270927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48E5-23EF-5748-AA3E-DBCA72AD4D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18FD63-3456-0645-9BC5-4115FE3AA50E}"/>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4" name="Footer Placeholder 3">
            <a:extLst>
              <a:ext uri="{FF2B5EF4-FFF2-40B4-BE49-F238E27FC236}">
                <a16:creationId xmlns:a16="http://schemas.microsoft.com/office/drawing/2014/main" id="{86370976-5738-8540-AC6F-E9A6939329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F3B7D4-E138-A646-AA11-E969A3818F1F}"/>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1017057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6E06D1-9D91-154F-9335-E228989B2072}"/>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3" name="Footer Placeholder 2">
            <a:extLst>
              <a:ext uri="{FF2B5EF4-FFF2-40B4-BE49-F238E27FC236}">
                <a16:creationId xmlns:a16="http://schemas.microsoft.com/office/drawing/2014/main" id="{44FB040C-A829-0A4A-B336-CB94677523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108251-D758-9A4C-8B70-110D67F2A986}"/>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23650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65281-1F7E-904B-A2E2-04555F264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59F7A5-D1C4-3542-A3EA-8ADCD8B331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08BB17-BFCB-DC44-B00A-E3A877368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2A536F-AEAD-5949-B948-AD3C2FCE6D4E}"/>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6" name="Footer Placeholder 5">
            <a:extLst>
              <a:ext uri="{FF2B5EF4-FFF2-40B4-BE49-F238E27FC236}">
                <a16:creationId xmlns:a16="http://schemas.microsoft.com/office/drawing/2014/main" id="{805A3D70-8C30-284C-90CD-05B75D7606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69F6F8-4109-A94A-8C25-32856A9C878D}"/>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281156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CD4E-8E58-CB4F-992B-02A8F5FDD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D6B7AD-3A5B-9541-BFB8-1C7455F4A9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BCEDD9-C4ED-0C46-8ADE-061C82F08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3815A0-0A9D-6543-8E31-AA9B83120B9C}"/>
              </a:ext>
            </a:extLst>
          </p:cNvPr>
          <p:cNvSpPr>
            <a:spLocks noGrp="1"/>
          </p:cNvSpPr>
          <p:nvPr>
            <p:ph type="dt" sz="half" idx="10"/>
          </p:nvPr>
        </p:nvSpPr>
        <p:spPr/>
        <p:txBody>
          <a:bodyPr/>
          <a:lstStyle/>
          <a:p>
            <a:fld id="{6549FECA-B30C-824A-A93B-3AB6DE1457E0}" type="datetimeFigureOut">
              <a:rPr lang="en-US" smtClean="0"/>
              <a:t>6/19/2023</a:t>
            </a:fld>
            <a:endParaRPr lang="en-US"/>
          </a:p>
        </p:txBody>
      </p:sp>
      <p:sp>
        <p:nvSpPr>
          <p:cNvPr id="6" name="Footer Placeholder 5">
            <a:extLst>
              <a:ext uri="{FF2B5EF4-FFF2-40B4-BE49-F238E27FC236}">
                <a16:creationId xmlns:a16="http://schemas.microsoft.com/office/drawing/2014/main" id="{2176F4D2-7D36-0544-92D2-A5ED0528A9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4AD15A-84D8-6F46-9BDD-97AD6E95C581}"/>
              </a:ext>
            </a:extLst>
          </p:cNvPr>
          <p:cNvSpPr>
            <a:spLocks noGrp="1"/>
          </p:cNvSpPr>
          <p:nvPr>
            <p:ph type="sldNum" sz="quarter" idx="12"/>
          </p:nvPr>
        </p:nvSpPr>
        <p:spPr/>
        <p:txBody>
          <a:bodyPr/>
          <a:lstStyle/>
          <a:p>
            <a:fld id="{936C6772-4047-2C4B-9CF0-91478D68BEEE}" type="slidenum">
              <a:rPr lang="en-US" smtClean="0"/>
              <a:t>‹Nº›</a:t>
            </a:fld>
            <a:endParaRPr lang="en-US"/>
          </a:p>
        </p:txBody>
      </p:sp>
    </p:spTree>
    <p:extLst>
      <p:ext uri="{BB962C8B-B14F-4D97-AF65-F5344CB8AC3E}">
        <p14:creationId xmlns:p14="http://schemas.microsoft.com/office/powerpoint/2010/main" val="605709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F47E98-0EF5-A741-89CE-6CEFFB16C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8E13BC-E8B8-6844-9452-067605E119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A9343-A866-D640-93DB-B10BFB59EB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49FECA-B30C-824A-A93B-3AB6DE1457E0}" type="datetimeFigureOut">
              <a:rPr lang="en-US" smtClean="0"/>
              <a:t>6/19/2023</a:t>
            </a:fld>
            <a:endParaRPr lang="en-US"/>
          </a:p>
        </p:txBody>
      </p:sp>
      <p:sp>
        <p:nvSpPr>
          <p:cNvPr id="5" name="Footer Placeholder 4">
            <a:extLst>
              <a:ext uri="{FF2B5EF4-FFF2-40B4-BE49-F238E27FC236}">
                <a16:creationId xmlns:a16="http://schemas.microsoft.com/office/drawing/2014/main" id="{C8D97A91-F745-3A40-BAA9-EEBCC0072F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4E211F-80A4-FA4F-B076-0C414F6A9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C6772-4047-2C4B-9CF0-91478D68BEEE}" type="slidenum">
              <a:rPr lang="en-US" smtClean="0"/>
              <a:t>‹Nº›</a:t>
            </a:fld>
            <a:endParaRPr lang="en-US"/>
          </a:p>
        </p:txBody>
      </p:sp>
    </p:spTree>
    <p:extLst>
      <p:ext uri="{BB962C8B-B14F-4D97-AF65-F5344CB8AC3E}">
        <p14:creationId xmlns:p14="http://schemas.microsoft.com/office/powerpoint/2010/main" val="4041433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hyperlink" Target="https://www.kaggle.com/datasets/jsphyg/weather-dataset-rattle-package?select=weatherAUS.cs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181406" y="536028"/>
            <a:ext cx="5596758" cy="1077218"/>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Prediciendo la probabilidad de lluvias en Australia</a:t>
            </a:r>
          </a:p>
        </p:txBody>
      </p:sp>
      <p:sp>
        <p:nvSpPr>
          <p:cNvPr id="9" name="TextBox 8">
            <a:extLst>
              <a:ext uri="{FF2B5EF4-FFF2-40B4-BE49-F238E27FC236}">
                <a16:creationId xmlns:a16="http://schemas.microsoft.com/office/drawing/2014/main" id="{000BC9D8-1952-B540-9ED5-283AD3B2CF53}"/>
              </a:ext>
            </a:extLst>
          </p:cNvPr>
          <p:cNvSpPr txBox="1"/>
          <p:nvPr/>
        </p:nvSpPr>
        <p:spPr>
          <a:xfrm>
            <a:off x="6181406" y="1860446"/>
            <a:ext cx="5596758" cy="1323439"/>
          </a:xfrm>
          <a:prstGeom prst="rect">
            <a:avLst/>
          </a:prstGeom>
          <a:noFill/>
        </p:spPr>
        <p:txBody>
          <a:bodyPr wrap="square" rtlCol="0">
            <a:spAutoFit/>
          </a:bodyPr>
          <a:lstStyle/>
          <a:p>
            <a:pPr algn="ctr"/>
            <a:r>
              <a:rPr lang="es-ES_tradnl" sz="2000" b="1" dirty="0">
                <a:latin typeface="Arial" panose="020B0604020202020204" pitchFamily="34" charset="0"/>
                <a:cs typeface="Arial" panose="020B0604020202020204" pitchFamily="34" charset="0"/>
              </a:rPr>
              <a:t>Un trabajo de:</a:t>
            </a:r>
          </a:p>
          <a:p>
            <a:pPr algn="ctr"/>
            <a:r>
              <a:rPr lang="es-ES_tradnl" sz="2000" dirty="0">
                <a:latin typeface="Arial" panose="020B0604020202020204" pitchFamily="34" charset="0"/>
                <a:cs typeface="Arial" panose="020B0604020202020204" pitchFamily="34" charset="0"/>
              </a:rPr>
              <a:t>Ezequiel Scordamaglia, Santiago González Achaval y </a:t>
            </a:r>
          </a:p>
          <a:p>
            <a:pPr algn="ctr"/>
            <a:r>
              <a:rPr lang="es-ES_tradnl" sz="2000" dirty="0">
                <a:latin typeface="Arial" panose="020B0604020202020204" pitchFamily="34" charset="0"/>
                <a:cs typeface="Arial" panose="020B0604020202020204" pitchFamily="34" charset="0"/>
              </a:rPr>
              <a:t>Federico Glancszpigel</a:t>
            </a:r>
          </a:p>
        </p:txBody>
      </p:sp>
      <p:sp>
        <p:nvSpPr>
          <p:cNvPr id="11" name="TextBox 10">
            <a:extLst>
              <a:ext uri="{FF2B5EF4-FFF2-40B4-BE49-F238E27FC236}">
                <a16:creationId xmlns:a16="http://schemas.microsoft.com/office/drawing/2014/main" id="{AB5943B2-F99E-0C45-BD3B-BC255E957DA4}"/>
              </a:ext>
            </a:extLst>
          </p:cNvPr>
          <p:cNvSpPr txBox="1"/>
          <p:nvPr/>
        </p:nvSpPr>
        <p:spPr>
          <a:xfrm>
            <a:off x="5705813" y="5244875"/>
            <a:ext cx="6547945" cy="584775"/>
          </a:xfrm>
          <a:prstGeom prst="rect">
            <a:avLst/>
          </a:prstGeom>
          <a:noFill/>
        </p:spPr>
        <p:txBody>
          <a:bodyPr wrap="square" rtlCol="0">
            <a:spAutoFit/>
          </a:bodyPr>
          <a:lstStyle/>
          <a:p>
            <a:pPr algn="ctr"/>
            <a:r>
              <a:rPr lang="es-ES_tradnl" sz="1600" i="1" dirty="0">
                <a:latin typeface="Arial" panose="020B0604020202020204" pitchFamily="34" charset="0"/>
                <a:cs typeface="Arial" panose="020B0604020202020204" pitchFamily="34" charset="0"/>
              </a:rPr>
              <a:t>Carrera de Especialización </a:t>
            </a:r>
          </a:p>
          <a:p>
            <a:pPr algn="ctr"/>
            <a:r>
              <a:rPr lang="es-ES_tradnl" sz="1600" i="1" dirty="0">
                <a:latin typeface="Arial" panose="020B0604020202020204" pitchFamily="34" charset="0"/>
                <a:cs typeface="Arial" panose="020B0604020202020204" pitchFamily="34" charset="0"/>
              </a:rPr>
              <a:t>en Inteligencia Artificial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stretch>
            <a:fillRect/>
          </a:stretch>
        </p:blipFill>
        <p:spPr>
          <a:xfrm>
            <a:off x="6548829" y="3528472"/>
            <a:ext cx="4861911" cy="1843611"/>
          </a:xfrm>
          <a:prstGeom prst="rect">
            <a:avLst/>
          </a:prstGeom>
        </p:spPr>
      </p:pic>
      <p:sp>
        <p:nvSpPr>
          <p:cNvPr id="14" name="Rectangle 13">
            <a:extLst>
              <a:ext uri="{FF2B5EF4-FFF2-40B4-BE49-F238E27FC236}">
                <a16:creationId xmlns:a16="http://schemas.microsoft.com/office/drawing/2014/main" id="{91F5A560-218A-BF44-8C95-C2A64E7A4958}"/>
              </a:ext>
            </a:extLst>
          </p:cNvPr>
          <p:cNvSpPr/>
          <p:nvPr/>
        </p:nvSpPr>
        <p:spPr>
          <a:xfrm>
            <a:off x="7669170" y="3528472"/>
            <a:ext cx="2621230" cy="369332"/>
          </a:xfrm>
          <a:prstGeom prst="rect">
            <a:avLst/>
          </a:prstGeom>
        </p:spPr>
        <p:txBody>
          <a:bodyPr wrap="none">
            <a:spAutoFit/>
          </a:bodyPr>
          <a:lstStyle/>
          <a:p>
            <a:pPr algn="ctr"/>
            <a:r>
              <a:rPr lang="es-ES_tradnl" b="1" dirty="0">
                <a:latin typeface="Arial" panose="020B0604020202020204" pitchFamily="34" charset="0"/>
                <a:cs typeface="Arial" panose="020B0604020202020204" pitchFamily="34" charset="0"/>
              </a:rPr>
              <a:t>Aprendizaje Maquina I</a:t>
            </a:r>
          </a:p>
        </p:txBody>
      </p:sp>
    </p:spTree>
    <p:extLst>
      <p:ext uri="{BB962C8B-B14F-4D97-AF65-F5344CB8AC3E}">
        <p14:creationId xmlns:p14="http://schemas.microsoft.com/office/powerpoint/2010/main" val="1131595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181406" y="536028"/>
            <a:ext cx="5596758"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¡Muchas Gracias!</a:t>
            </a:r>
          </a:p>
        </p:txBody>
      </p:sp>
      <p:sp>
        <p:nvSpPr>
          <p:cNvPr id="9" name="TextBox 8">
            <a:extLst>
              <a:ext uri="{FF2B5EF4-FFF2-40B4-BE49-F238E27FC236}">
                <a16:creationId xmlns:a16="http://schemas.microsoft.com/office/drawing/2014/main" id="{000BC9D8-1952-B540-9ED5-283AD3B2CF53}"/>
              </a:ext>
            </a:extLst>
          </p:cNvPr>
          <p:cNvSpPr txBox="1"/>
          <p:nvPr/>
        </p:nvSpPr>
        <p:spPr>
          <a:xfrm>
            <a:off x="6181406" y="1860446"/>
            <a:ext cx="5596758" cy="1323439"/>
          </a:xfrm>
          <a:prstGeom prst="rect">
            <a:avLst/>
          </a:prstGeom>
          <a:noFill/>
        </p:spPr>
        <p:txBody>
          <a:bodyPr wrap="square" rtlCol="0">
            <a:spAutoFit/>
          </a:bodyPr>
          <a:lstStyle/>
          <a:p>
            <a:pPr algn="ctr"/>
            <a:r>
              <a:rPr lang="es-ES_tradnl" sz="2000" b="1" dirty="0">
                <a:latin typeface="Arial" panose="020B0604020202020204" pitchFamily="34" charset="0"/>
                <a:cs typeface="Arial" panose="020B0604020202020204" pitchFamily="34" charset="0"/>
              </a:rPr>
              <a:t>Un trabajo de:</a:t>
            </a:r>
          </a:p>
          <a:p>
            <a:pPr algn="ctr"/>
            <a:r>
              <a:rPr lang="es-ES_tradnl" sz="2000" dirty="0">
                <a:latin typeface="Arial" panose="020B0604020202020204" pitchFamily="34" charset="0"/>
                <a:cs typeface="Arial" panose="020B0604020202020204" pitchFamily="34" charset="0"/>
              </a:rPr>
              <a:t>Ezequiel Scordamaglia, Santiago González Achaval y </a:t>
            </a:r>
          </a:p>
          <a:p>
            <a:pPr algn="ctr"/>
            <a:r>
              <a:rPr lang="es-ES_tradnl" sz="2000" dirty="0">
                <a:latin typeface="Arial" panose="020B0604020202020204" pitchFamily="34" charset="0"/>
                <a:cs typeface="Arial" panose="020B0604020202020204" pitchFamily="34" charset="0"/>
              </a:rPr>
              <a:t>Federico Glancszpigel</a:t>
            </a:r>
          </a:p>
        </p:txBody>
      </p:sp>
      <p:sp>
        <p:nvSpPr>
          <p:cNvPr id="11" name="TextBox 10">
            <a:extLst>
              <a:ext uri="{FF2B5EF4-FFF2-40B4-BE49-F238E27FC236}">
                <a16:creationId xmlns:a16="http://schemas.microsoft.com/office/drawing/2014/main" id="{AB5943B2-F99E-0C45-BD3B-BC255E957DA4}"/>
              </a:ext>
            </a:extLst>
          </p:cNvPr>
          <p:cNvSpPr txBox="1"/>
          <p:nvPr/>
        </p:nvSpPr>
        <p:spPr>
          <a:xfrm>
            <a:off x="5705813" y="5244875"/>
            <a:ext cx="6547945" cy="584775"/>
          </a:xfrm>
          <a:prstGeom prst="rect">
            <a:avLst/>
          </a:prstGeom>
          <a:noFill/>
        </p:spPr>
        <p:txBody>
          <a:bodyPr wrap="square" rtlCol="0">
            <a:spAutoFit/>
          </a:bodyPr>
          <a:lstStyle/>
          <a:p>
            <a:pPr algn="ctr"/>
            <a:r>
              <a:rPr lang="es-ES_tradnl" sz="1600" i="1" dirty="0">
                <a:latin typeface="Arial" panose="020B0604020202020204" pitchFamily="34" charset="0"/>
                <a:cs typeface="Arial" panose="020B0604020202020204" pitchFamily="34" charset="0"/>
              </a:rPr>
              <a:t>Carrera de Especialización </a:t>
            </a:r>
          </a:p>
          <a:p>
            <a:pPr algn="ctr"/>
            <a:r>
              <a:rPr lang="es-ES_tradnl" sz="1600" i="1" dirty="0">
                <a:latin typeface="Arial" panose="020B0604020202020204" pitchFamily="34" charset="0"/>
                <a:cs typeface="Arial" panose="020B0604020202020204" pitchFamily="34" charset="0"/>
              </a:rPr>
              <a:t>en Inteligencia Artificial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stretch>
            <a:fillRect/>
          </a:stretch>
        </p:blipFill>
        <p:spPr>
          <a:xfrm>
            <a:off x="6548829" y="3528472"/>
            <a:ext cx="4861911" cy="1843611"/>
          </a:xfrm>
          <a:prstGeom prst="rect">
            <a:avLst/>
          </a:prstGeom>
        </p:spPr>
      </p:pic>
      <p:sp>
        <p:nvSpPr>
          <p:cNvPr id="14" name="Rectangle 13">
            <a:extLst>
              <a:ext uri="{FF2B5EF4-FFF2-40B4-BE49-F238E27FC236}">
                <a16:creationId xmlns:a16="http://schemas.microsoft.com/office/drawing/2014/main" id="{91F5A560-218A-BF44-8C95-C2A64E7A4958}"/>
              </a:ext>
            </a:extLst>
          </p:cNvPr>
          <p:cNvSpPr/>
          <p:nvPr/>
        </p:nvSpPr>
        <p:spPr>
          <a:xfrm>
            <a:off x="7669170" y="3528472"/>
            <a:ext cx="2621230" cy="369332"/>
          </a:xfrm>
          <a:prstGeom prst="rect">
            <a:avLst/>
          </a:prstGeom>
        </p:spPr>
        <p:txBody>
          <a:bodyPr wrap="none">
            <a:spAutoFit/>
          </a:bodyPr>
          <a:lstStyle/>
          <a:p>
            <a:pPr algn="ctr"/>
            <a:r>
              <a:rPr lang="es-ES_tradnl" b="1" dirty="0">
                <a:latin typeface="Arial" panose="020B0604020202020204" pitchFamily="34" charset="0"/>
                <a:cs typeface="Arial" panose="020B0604020202020204" pitchFamily="34" charset="0"/>
              </a:rPr>
              <a:t>Aprendizaje Maquina I</a:t>
            </a:r>
          </a:p>
        </p:txBody>
      </p:sp>
    </p:spTree>
    <p:extLst>
      <p:ext uri="{BB962C8B-B14F-4D97-AF65-F5344CB8AC3E}">
        <p14:creationId xmlns:p14="http://schemas.microsoft.com/office/powerpoint/2010/main" val="203967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181406" y="536028"/>
            <a:ext cx="5596758"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Objetivo del Trabajo</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
        <p:nvSpPr>
          <p:cNvPr id="3" name="TextBox 2">
            <a:extLst>
              <a:ext uri="{FF2B5EF4-FFF2-40B4-BE49-F238E27FC236}">
                <a16:creationId xmlns:a16="http://schemas.microsoft.com/office/drawing/2014/main" id="{F617F3BE-6D35-5847-B300-A08DC31EA81C}"/>
              </a:ext>
            </a:extLst>
          </p:cNvPr>
          <p:cNvSpPr txBox="1"/>
          <p:nvPr/>
        </p:nvSpPr>
        <p:spPr>
          <a:xfrm>
            <a:off x="371060" y="1936284"/>
            <a:ext cx="11065565" cy="2677656"/>
          </a:xfrm>
          <a:prstGeom prst="rect">
            <a:avLst/>
          </a:prstGeom>
          <a:solidFill>
            <a:schemeClr val="bg1">
              <a:alpha val="55000"/>
            </a:schemeClr>
          </a:solidFill>
        </p:spPr>
        <p:txBody>
          <a:bodyPr wrap="square" rtlCol="0">
            <a:spAutoFit/>
          </a:bodyPr>
          <a:lstStyle/>
          <a:p>
            <a:pPr algn="just"/>
            <a:r>
              <a:rPr lang="es-ES_tradnl" sz="2800" dirty="0">
                <a:effectLst>
                  <a:glow>
                    <a:schemeClr val="bg1">
                      <a:alpha val="40000"/>
                    </a:schemeClr>
                  </a:glow>
                </a:effectLst>
                <a:latin typeface="Arial" panose="020B0604020202020204" pitchFamily="34" charset="0"/>
                <a:cs typeface="Arial" panose="020B0604020202020204" pitchFamily="34" charset="0"/>
              </a:rPr>
              <a:t>El objetivo de este trabajo es </a:t>
            </a:r>
            <a:r>
              <a:rPr lang="es-ES_tradnl" sz="2800" b="1" dirty="0">
                <a:effectLst>
                  <a:glow>
                    <a:schemeClr val="bg1">
                      <a:alpha val="40000"/>
                    </a:schemeClr>
                  </a:glow>
                </a:effectLst>
                <a:latin typeface="Arial" panose="020B0604020202020204" pitchFamily="34" charset="0"/>
                <a:cs typeface="Arial" panose="020B0604020202020204" pitchFamily="34" charset="0"/>
              </a:rPr>
              <a:t>seleccionar el mejor modelo </a:t>
            </a:r>
            <a:r>
              <a:rPr lang="es-ES_tradnl" sz="2800" dirty="0">
                <a:effectLst>
                  <a:glow>
                    <a:schemeClr val="bg1">
                      <a:alpha val="40000"/>
                    </a:schemeClr>
                  </a:glow>
                </a:effectLst>
                <a:latin typeface="Arial" panose="020B0604020202020204" pitchFamily="34" charset="0"/>
                <a:cs typeface="Arial" panose="020B0604020202020204" pitchFamily="34" charset="0"/>
              </a:rPr>
              <a:t>para </a:t>
            </a:r>
            <a:r>
              <a:rPr lang="es-ES_tradnl" sz="2800" b="1" dirty="0">
                <a:effectLst>
                  <a:glow>
                    <a:schemeClr val="bg1">
                      <a:alpha val="40000"/>
                    </a:schemeClr>
                  </a:glow>
                </a:effectLst>
                <a:latin typeface="Arial" panose="020B0604020202020204" pitchFamily="34" charset="0"/>
                <a:cs typeface="Arial" panose="020B0604020202020204" pitchFamily="34" charset="0"/>
              </a:rPr>
              <a:t>predecir si lloverá en Australia en el día de mañana</a:t>
            </a:r>
            <a:r>
              <a:rPr lang="es-ES_tradnl" sz="2800" dirty="0">
                <a:effectLst>
                  <a:glow>
                    <a:schemeClr val="bg1">
                      <a:alpha val="40000"/>
                    </a:schemeClr>
                  </a:glow>
                </a:effectLst>
                <a:latin typeface="Arial" panose="020B0604020202020204" pitchFamily="34" charset="0"/>
                <a:cs typeface="Arial" panose="020B0604020202020204" pitchFamily="34" charset="0"/>
              </a:rPr>
              <a:t>. Es decir, estamos frente a un problema de clasificación supervisado. La idea es únicamente estimar la probabilidad de lluvia de mañana, no la cantidad de precipitaciones en milímetros (mm) que caerá. Para esta tarea se utilizo el dataset </a:t>
            </a:r>
            <a:r>
              <a:rPr lang="es-ES_tradnl" sz="2800" b="1" i="1" dirty="0">
                <a:effectLst>
                  <a:glow>
                    <a:schemeClr val="bg1">
                      <a:alpha val="40000"/>
                    </a:schemeClr>
                  </a:glow>
                </a:effectLst>
                <a:latin typeface="Arial" panose="020B0604020202020204" pitchFamily="34" charset="0"/>
                <a:cs typeface="Arial" panose="020B0604020202020204" pitchFamily="34" charset="0"/>
              </a:rPr>
              <a:t>Rain in Australia </a:t>
            </a:r>
            <a:r>
              <a:rPr lang="es-ES_tradnl" sz="2800" dirty="0">
                <a:effectLst>
                  <a:glow>
                    <a:schemeClr val="bg1">
                      <a:alpha val="40000"/>
                    </a:schemeClr>
                  </a:glow>
                </a:effectLst>
                <a:latin typeface="Arial" panose="020B0604020202020204" pitchFamily="34" charset="0"/>
                <a:cs typeface="Arial" panose="020B0604020202020204" pitchFamily="34" charset="0"/>
              </a:rPr>
              <a:t>de Kaggle.</a:t>
            </a:r>
          </a:p>
        </p:txBody>
      </p:sp>
    </p:spTree>
    <p:extLst>
      <p:ext uri="{BB962C8B-B14F-4D97-AF65-F5344CB8AC3E}">
        <p14:creationId xmlns:p14="http://schemas.microsoft.com/office/powerpoint/2010/main" val="55002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0"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181406" y="536028"/>
            <a:ext cx="5596758"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Descripción del Dataset</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
        <p:nvSpPr>
          <p:cNvPr id="10" name="TextBox 9">
            <a:extLst>
              <a:ext uri="{FF2B5EF4-FFF2-40B4-BE49-F238E27FC236}">
                <a16:creationId xmlns:a16="http://schemas.microsoft.com/office/drawing/2014/main" id="{E4B120A1-0D52-5F46-9D24-4A6BC9054079}"/>
              </a:ext>
            </a:extLst>
          </p:cNvPr>
          <p:cNvSpPr txBox="1"/>
          <p:nvPr/>
        </p:nvSpPr>
        <p:spPr>
          <a:xfrm>
            <a:off x="371061" y="1325527"/>
            <a:ext cx="11065565" cy="4524315"/>
          </a:xfrm>
          <a:prstGeom prst="rect">
            <a:avLst/>
          </a:prstGeom>
          <a:solidFill>
            <a:schemeClr val="bg1">
              <a:alpha val="64000"/>
            </a:schemeClr>
          </a:solidFill>
        </p:spPr>
        <p:txBody>
          <a:bodyPr wrap="square" rtlCol="0">
            <a:spAutoFit/>
          </a:bodyPr>
          <a:lstStyle/>
          <a:p>
            <a:r>
              <a:rPr lang="es-ES_tradnl" dirty="0">
                <a:effectLst>
                  <a:glow>
                    <a:schemeClr val="bg1">
                      <a:alpha val="40000"/>
                    </a:schemeClr>
                  </a:glow>
                </a:effectLst>
                <a:latin typeface="Arial" panose="020B0604020202020204" pitchFamily="34" charset="0"/>
                <a:cs typeface="Arial" panose="020B0604020202020204" pitchFamily="34" charset="0"/>
              </a:rPr>
              <a:t>Utilizamos el dataset </a:t>
            </a:r>
            <a:r>
              <a:rPr lang="es-ES_tradnl" b="1" i="1" dirty="0">
                <a:effectLst>
                  <a:glow>
                    <a:schemeClr val="bg1">
                      <a:alpha val="40000"/>
                    </a:schemeClr>
                  </a:glow>
                </a:effectLst>
                <a:latin typeface="Arial" panose="020B0604020202020204" pitchFamily="34" charset="0"/>
                <a:cs typeface="Arial" panose="020B0604020202020204" pitchFamily="34" charset="0"/>
              </a:rPr>
              <a:t>Rain in Australia </a:t>
            </a:r>
            <a:r>
              <a:rPr lang="es-ES_tradnl" dirty="0">
                <a:effectLst>
                  <a:glow>
                    <a:schemeClr val="bg1">
                      <a:alpha val="40000"/>
                    </a:schemeClr>
                  </a:glow>
                </a:effectLst>
                <a:latin typeface="Arial" panose="020B0604020202020204" pitchFamily="34" charset="0"/>
                <a:cs typeface="Arial" panose="020B0604020202020204" pitchFamily="34" charset="0"/>
              </a:rPr>
              <a:t>de Kaggle: </a:t>
            </a:r>
          </a:p>
          <a:p>
            <a:r>
              <a:rPr lang="es-ES_tradnl" dirty="0">
                <a:solidFill>
                  <a:schemeClr val="accent1"/>
                </a:solidFill>
                <a:effectLst>
                  <a:glow>
                    <a:schemeClr val="bg1">
                      <a:alpha val="40000"/>
                    </a:schemeClr>
                  </a:glow>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https://www.kaggle.com/datasets/jsphyg/weather-dataset-rattle-package?select=weatherAUS.csv</a:t>
            </a:r>
            <a:endParaRPr lang="es-ES_tradnl" dirty="0">
              <a:solidFill>
                <a:schemeClr val="accent1"/>
              </a:solidFill>
              <a:effectLst>
                <a:glow>
                  <a:schemeClr val="bg1">
                    <a:alpha val="40000"/>
                  </a:schemeClr>
                </a:glow>
              </a:effectLst>
              <a:latin typeface="Arial" panose="020B0604020202020204" pitchFamily="34" charset="0"/>
              <a:cs typeface="Arial" panose="020B0604020202020204" pitchFamily="34" charset="0"/>
            </a:endParaRPr>
          </a:p>
          <a:p>
            <a:endParaRPr lang="es-ES_tradnl" dirty="0">
              <a:effectLst>
                <a:glow>
                  <a:schemeClr val="bg1">
                    <a:alpha val="40000"/>
                  </a:schemeClr>
                </a:glow>
              </a:effectLst>
              <a:latin typeface="Arial" panose="020B0604020202020204" pitchFamily="34" charset="0"/>
              <a:cs typeface="Arial" panose="020B0604020202020204" pitchFamily="34" charset="0"/>
            </a:endParaRPr>
          </a:p>
          <a:p>
            <a:r>
              <a:rPr lang="es-ES_tradnl" dirty="0">
                <a:effectLst>
                  <a:glow>
                    <a:schemeClr val="bg1">
                      <a:alpha val="40000"/>
                    </a:schemeClr>
                  </a:glow>
                </a:effectLst>
                <a:latin typeface="Arial" panose="020B0604020202020204" pitchFamily="34" charset="0"/>
                <a:cs typeface="Arial" panose="020B0604020202020204" pitchFamily="34" charset="0"/>
              </a:rPr>
              <a:t>Este dataset cuenta con </a:t>
            </a:r>
            <a:r>
              <a:rPr lang="es-ES_tradnl" b="1" dirty="0">
                <a:effectLst>
                  <a:glow>
                    <a:schemeClr val="bg1">
                      <a:alpha val="40000"/>
                    </a:schemeClr>
                  </a:glow>
                </a:effectLst>
                <a:latin typeface="Arial" panose="020B0604020202020204" pitchFamily="34" charset="0"/>
                <a:cs typeface="Arial" panose="020B0604020202020204" pitchFamily="34" charset="0"/>
              </a:rPr>
              <a:t>23 variables </a:t>
            </a:r>
          </a:p>
          <a:p>
            <a:pPr marL="285750" indent="-285750">
              <a:buFont typeface="Arial" panose="020B0604020202020204" pitchFamily="34" charset="0"/>
              <a:buChar char="•"/>
            </a:pPr>
            <a:r>
              <a:rPr lang="es-ES_tradnl" dirty="0">
                <a:effectLst>
                  <a:glow>
                    <a:schemeClr val="bg1">
                      <a:alpha val="40000"/>
                    </a:schemeClr>
                  </a:glow>
                </a:effectLst>
                <a:latin typeface="Arial" panose="020B0604020202020204" pitchFamily="34" charset="0"/>
                <a:cs typeface="Arial" panose="020B0604020202020204" pitchFamily="34" charset="0"/>
              </a:rPr>
              <a:t>22 variables independientes. Algunas de las mas relevantes son:</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Date</a:t>
            </a:r>
            <a:r>
              <a:rPr lang="es-ES_tradnl" dirty="0">
                <a:effectLst>
                  <a:glow>
                    <a:schemeClr val="bg1">
                      <a:alpha val="40000"/>
                    </a:schemeClr>
                  </a:glow>
                </a:effectLst>
                <a:latin typeface="Arial" panose="020B0604020202020204" pitchFamily="34" charset="0"/>
                <a:cs typeface="Arial" panose="020B0604020202020204" pitchFamily="34" charset="0"/>
              </a:rPr>
              <a:t>: La fecha de observación</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Location</a:t>
            </a:r>
            <a:r>
              <a:rPr lang="es-ES_tradnl" dirty="0">
                <a:effectLst>
                  <a:glow>
                    <a:schemeClr val="bg1">
                      <a:alpha val="40000"/>
                    </a:schemeClr>
                  </a:glow>
                </a:effectLst>
                <a:latin typeface="Arial" panose="020B0604020202020204" pitchFamily="34" charset="0"/>
                <a:cs typeface="Arial" panose="020B0604020202020204" pitchFamily="34" charset="0"/>
              </a:rPr>
              <a:t>: El nombre común de la ubicación de la estación meteorológica.</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MinTemp</a:t>
            </a:r>
            <a:r>
              <a:rPr lang="es-ES_tradnl" dirty="0">
                <a:effectLst>
                  <a:glow>
                    <a:schemeClr val="bg1">
                      <a:alpha val="40000"/>
                    </a:schemeClr>
                  </a:glow>
                </a:effectLst>
                <a:latin typeface="Arial" panose="020B0604020202020204" pitchFamily="34" charset="0"/>
                <a:cs typeface="Arial" panose="020B0604020202020204" pitchFamily="34" charset="0"/>
              </a:rPr>
              <a:t>: La temperatura mínima en grados centígrados</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MaxTemp</a:t>
            </a:r>
            <a:r>
              <a:rPr lang="es-ES_tradnl" dirty="0">
                <a:effectLst>
                  <a:glow>
                    <a:schemeClr val="bg1">
                      <a:alpha val="40000"/>
                    </a:schemeClr>
                  </a:glow>
                </a:effectLst>
                <a:latin typeface="Arial" panose="020B0604020202020204" pitchFamily="34" charset="0"/>
                <a:cs typeface="Arial" panose="020B0604020202020204" pitchFamily="34" charset="0"/>
              </a:rPr>
              <a:t>: La temperatura máxima en grados centígrados</a:t>
            </a:r>
          </a:p>
          <a:p>
            <a:pPr marL="742950" lvl="1" indent="-285750">
              <a:buFont typeface="Courier New" panose="02070309020205020404" pitchFamily="49" charset="0"/>
              <a:buChar char="o"/>
            </a:pPr>
            <a:r>
              <a:rPr lang="es-ES_tradnl" i="1" dirty="0">
                <a:effectLst>
                  <a:glow>
                    <a:schemeClr val="bg1">
                      <a:alpha val="40000"/>
                    </a:schemeClr>
                  </a:glow>
                </a:effectLst>
                <a:latin typeface="Arial" panose="020B0604020202020204" pitchFamily="34" charset="0"/>
                <a:cs typeface="Arial" panose="020B0604020202020204" pitchFamily="34" charset="0"/>
              </a:rPr>
              <a:t>Rainfall</a:t>
            </a:r>
            <a:r>
              <a:rPr lang="es-ES_tradnl" dirty="0">
                <a:effectLst>
                  <a:glow>
                    <a:schemeClr val="bg1">
                      <a:alpha val="40000"/>
                    </a:schemeClr>
                  </a:glow>
                </a:effectLst>
                <a:latin typeface="Arial" panose="020B0604020202020204" pitchFamily="34" charset="0"/>
                <a:cs typeface="Arial" panose="020B0604020202020204" pitchFamily="34" charset="0"/>
              </a:rPr>
              <a:t>: La cantidad de lluvia registrada para el día en mm</a:t>
            </a:r>
          </a:p>
          <a:p>
            <a:pPr marL="742950" lvl="1" indent="-285750">
              <a:buFont typeface="Courier New" panose="02070309020205020404" pitchFamily="49" charset="0"/>
              <a:buChar char="o"/>
            </a:pPr>
            <a:endParaRPr lang="es-ES_tradnl" dirty="0">
              <a:effectLst>
                <a:glow>
                  <a:schemeClr val="bg1">
                    <a:alpha val="40000"/>
                  </a:schemeClr>
                </a:glow>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_tradnl" dirty="0">
                <a:effectLst>
                  <a:glow>
                    <a:schemeClr val="bg1">
                      <a:alpha val="40000"/>
                    </a:schemeClr>
                  </a:glow>
                </a:effectLst>
                <a:latin typeface="Arial" panose="020B0604020202020204" pitchFamily="34" charset="0"/>
                <a:cs typeface="Arial" panose="020B0604020202020204" pitchFamily="34" charset="0"/>
              </a:rPr>
              <a:t>1 variable dependiente o target llamada “RainTomorrow” que vale 1 si si la precipitación (en mm) del día siguiente excede 1 mm, de lo contrario 0.</a:t>
            </a:r>
          </a:p>
          <a:p>
            <a:endParaRPr lang="es-ES_tradnl" dirty="0">
              <a:effectLst>
                <a:glow>
                  <a:schemeClr val="bg1">
                    <a:alpha val="40000"/>
                  </a:schemeClr>
                </a:glow>
              </a:effectLst>
              <a:latin typeface="Arial" panose="020B0604020202020204" pitchFamily="34" charset="0"/>
              <a:cs typeface="Arial" panose="020B0604020202020204" pitchFamily="34" charset="0"/>
            </a:endParaRPr>
          </a:p>
          <a:p>
            <a:r>
              <a:rPr lang="es-ES_tradnl" dirty="0">
                <a:effectLst>
                  <a:glow>
                    <a:schemeClr val="bg1">
                      <a:alpha val="40000"/>
                    </a:schemeClr>
                  </a:glow>
                </a:effectLst>
                <a:latin typeface="Arial" panose="020B0604020202020204" pitchFamily="34" charset="0"/>
                <a:cs typeface="Arial" panose="020B0604020202020204" pitchFamily="34" charset="0"/>
              </a:rPr>
              <a:t>El dataset contiene </a:t>
            </a:r>
            <a:r>
              <a:rPr lang="es-ES_tradnl" b="1" dirty="0">
                <a:effectLst>
                  <a:glow>
                    <a:schemeClr val="bg1">
                      <a:alpha val="40000"/>
                    </a:schemeClr>
                  </a:glow>
                </a:effectLst>
                <a:latin typeface="Arial" panose="020B0604020202020204" pitchFamily="34" charset="0"/>
                <a:cs typeface="Arial" panose="020B0604020202020204" pitchFamily="34" charset="0"/>
              </a:rPr>
              <a:t>145,000 observaciones </a:t>
            </a:r>
            <a:r>
              <a:rPr lang="es-ES_tradnl" dirty="0">
                <a:effectLst>
                  <a:glow>
                    <a:schemeClr val="bg1">
                      <a:alpha val="40000"/>
                    </a:schemeClr>
                  </a:glow>
                </a:effectLst>
                <a:latin typeface="Arial" panose="020B0604020202020204" pitchFamily="34" charset="0"/>
                <a:cs typeface="Arial" panose="020B0604020202020204" pitchFamily="34" charset="0"/>
              </a:rPr>
              <a:t>ordenadas por fecha. Se utilizo el 75% del dataset para entrenamiento y el 25% restante para testeo.</a:t>
            </a:r>
          </a:p>
        </p:txBody>
      </p:sp>
    </p:spTree>
    <p:extLst>
      <p:ext uri="{BB962C8B-B14F-4D97-AF65-F5344CB8AC3E}">
        <p14:creationId xmlns:p14="http://schemas.microsoft.com/office/powerpoint/2010/main" val="14482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5880538" y="536028"/>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Pre-procesamiento de datos</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
        <p:nvSpPr>
          <p:cNvPr id="6" name="TextBox 9">
            <a:extLst>
              <a:ext uri="{FF2B5EF4-FFF2-40B4-BE49-F238E27FC236}">
                <a16:creationId xmlns:a16="http://schemas.microsoft.com/office/drawing/2014/main" id="{4DB18C04-B9B7-45F4-AE81-24C5C843A3DB}"/>
              </a:ext>
            </a:extLst>
          </p:cNvPr>
          <p:cNvSpPr txBox="1"/>
          <p:nvPr/>
        </p:nvSpPr>
        <p:spPr>
          <a:xfrm>
            <a:off x="371061" y="1325527"/>
            <a:ext cx="11065565" cy="4616648"/>
          </a:xfrm>
          <a:prstGeom prst="rect">
            <a:avLst/>
          </a:prstGeom>
          <a:solidFill>
            <a:schemeClr val="bg1">
              <a:alpha val="64000"/>
            </a:schemeClr>
          </a:solidFill>
        </p:spPr>
        <p:txBody>
          <a:bodyPr wrap="square" rtlCol="0">
            <a:spAutoFit/>
          </a:bodyPr>
          <a:lstStyle/>
          <a:p>
            <a:r>
              <a:rPr lang="es-ES_tradnl" dirty="0">
                <a:effectLst>
                  <a:glow>
                    <a:schemeClr val="bg1">
                      <a:alpha val="40000"/>
                    </a:schemeClr>
                  </a:glow>
                </a:effectLst>
                <a:latin typeface="Arial" panose="020B0604020202020204" pitchFamily="34" charset="0"/>
                <a:cs typeface="Arial" panose="020B0604020202020204" pitchFamily="34" charset="0"/>
              </a:rPr>
              <a:t>Para el </a:t>
            </a:r>
            <a:r>
              <a:rPr lang="es-ES_tradnl" dirty="0" err="1">
                <a:effectLst>
                  <a:glow>
                    <a:schemeClr val="bg1">
                      <a:alpha val="40000"/>
                    </a:schemeClr>
                  </a:glow>
                </a:effectLst>
                <a:latin typeface="Arial" panose="020B0604020202020204" pitchFamily="34" charset="0"/>
                <a:cs typeface="Arial" panose="020B0604020202020204" pitchFamily="34" charset="0"/>
              </a:rPr>
              <a:t>Pre-procesamiento</a:t>
            </a:r>
            <a:r>
              <a:rPr lang="es-ES_tradnl" dirty="0">
                <a:effectLst>
                  <a:glow>
                    <a:schemeClr val="bg1">
                      <a:alpha val="40000"/>
                    </a:schemeClr>
                  </a:glow>
                </a:effectLst>
                <a:latin typeface="Arial" panose="020B0604020202020204" pitchFamily="34" charset="0"/>
                <a:cs typeface="Arial" panose="020B0604020202020204" pitchFamily="34" charset="0"/>
              </a:rPr>
              <a:t> de los datos se realizaron las siguientes tareas:</a:t>
            </a:r>
            <a:endParaRPr lang="es-ES_tradnl" dirty="0">
              <a:solidFill>
                <a:schemeClr val="accent1"/>
              </a:solidFill>
              <a:effectLst>
                <a:glow>
                  <a:schemeClr val="bg1">
                    <a:alpha val="40000"/>
                  </a:schemeClr>
                </a:glow>
              </a:effectLst>
              <a:latin typeface="Arial" panose="020B0604020202020204" pitchFamily="34" charset="0"/>
              <a:cs typeface="Arial" panose="020B0604020202020204" pitchFamily="34" charset="0"/>
            </a:endParaRPr>
          </a:p>
          <a:p>
            <a:endParaRPr lang="es-ES_tradnl" dirty="0">
              <a:effectLst>
                <a:glow>
                  <a:schemeClr val="bg1">
                    <a:alpha val="40000"/>
                  </a:schemeClr>
                </a:glow>
              </a:effectLst>
              <a:latin typeface="Arial" panose="020B0604020202020204" pitchFamily="34" charset="0"/>
              <a:cs typeface="Arial" panose="020B0604020202020204" pitchFamily="34" charset="0"/>
            </a:endParaRPr>
          </a:p>
          <a:p>
            <a:r>
              <a:rPr lang="es-ES_tradnl" sz="1600" dirty="0">
                <a:effectLst>
                  <a:glow>
                    <a:schemeClr val="bg1">
                      <a:alpha val="40000"/>
                    </a:schemeClr>
                  </a:glow>
                </a:effectLst>
                <a:latin typeface="Arial" panose="020B0604020202020204" pitchFamily="34" charset="0"/>
                <a:cs typeface="Arial" panose="020B0604020202020204" pitchFamily="34" charset="0"/>
              </a:rPr>
              <a:t>- Eliminación de columnas con gran cantidad de valores nulos (</a:t>
            </a:r>
            <a:r>
              <a:rPr lang="es-ES_tradnl" sz="1600" dirty="0" err="1">
                <a:effectLst>
                  <a:glow>
                    <a:schemeClr val="bg1">
                      <a:alpha val="40000"/>
                    </a:schemeClr>
                  </a:glow>
                </a:effectLst>
                <a:latin typeface="Arial" panose="020B0604020202020204" pitchFamily="34" charset="0"/>
                <a:cs typeface="Arial" panose="020B0604020202020204" pitchFamily="34" charset="0"/>
              </a:rPr>
              <a:t>Evaporation</a:t>
            </a:r>
            <a:r>
              <a:rPr lang="es-ES_tradnl" sz="1600" dirty="0">
                <a:effectLst>
                  <a:glow>
                    <a:schemeClr val="bg1">
                      <a:alpha val="40000"/>
                    </a:schemeClr>
                  </a:glow>
                </a:effectLst>
                <a:latin typeface="Arial" panose="020B0604020202020204" pitchFamily="34" charset="0"/>
                <a:cs typeface="Arial" panose="020B0604020202020204" pitchFamily="34" charset="0"/>
              </a:rPr>
              <a:t>, </a:t>
            </a:r>
            <a:r>
              <a:rPr lang="es-ES_tradnl" sz="1600" dirty="0" err="1">
                <a:effectLst>
                  <a:glow>
                    <a:schemeClr val="bg1">
                      <a:alpha val="40000"/>
                    </a:schemeClr>
                  </a:glow>
                </a:effectLst>
                <a:latin typeface="Arial" panose="020B0604020202020204" pitchFamily="34" charset="0"/>
                <a:cs typeface="Arial" panose="020B0604020202020204" pitchFamily="34" charset="0"/>
              </a:rPr>
              <a:t>Sunshine</a:t>
            </a:r>
            <a:r>
              <a:rPr lang="es-ES_tradnl" sz="1600" dirty="0">
                <a:effectLst>
                  <a:glow>
                    <a:schemeClr val="bg1">
                      <a:alpha val="40000"/>
                    </a:schemeClr>
                  </a:glow>
                </a:effectLst>
                <a:latin typeface="Arial" panose="020B0604020202020204" pitchFamily="34" charset="0"/>
                <a:cs typeface="Arial" panose="020B0604020202020204" pitchFamily="34" charset="0"/>
              </a:rPr>
              <a:t>, Cloud9am, Cloud3pm)</a:t>
            </a:r>
          </a:p>
          <a:p>
            <a:r>
              <a:rPr lang="es-ES_tradnl" sz="1600" dirty="0">
                <a:effectLst>
                  <a:glow>
                    <a:schemeClr val="bg1">
                      <a:alpha val="40000"/>
                    </a:schemeClr>
                  </a:glow>
                </a:effectLst>
                <a:latin typeface="Arial" panose="020B0604020202020204" pitchFamily="34" charset="0"/>
                <a:cs typeface="Arial" panose="020B0604020202020204" pitchFamily="34" charset="0"/>
              </a:rPr>
              <a:t>- Eliminación de columnas que tenían gran correlación con otras (</a:t>
            </a:r>
            <a:r>
              <a:rPr lang="es-ES_tradnl" sz="1600" dirty="0" err="1">
                <a:effectLst>
                  <a:glow>
                    <a:schemeClr val="bg1">
                      <a:alpha val="40000"/>
                    </a:schemeClr>
                  </a:glow>
                </a:effectLst>
                <a:latin typeface="Arial" panose="020B0604020202020204" pitchFamily="34" charset="0"/>
                <a:cs typeface="Arial" panose="020B0604020202020204" pitchFamily="34" charset="0"/>
              </a:rPr>
              <a:t>RainToday</a:t>
            </a:r>
            <a:r>
              <a:rPr lang="es-ES_tradnl" sz="1600" dirty="0">
                <a:effectLst>
                  <a:glow>
                    <a:schemeClr val="bg1">
                      <a:alpha val="40000"/>
                    </a:schemeClr>
                  </a:glow>
                </a:effectLst>
                <a:latin typeface="Arial" panose="020B0604020202020204" pitchFamily="34" charset="0"/>
                <a:cs typeface="Arial" panose="020B0604020202020204" pitchFamily="34" charset="0"/>
              </a:rPr>
              <a:t>, Temp9am, Tem3pm)</a:t>
            </a:r>
          </a:p>
          <a:p>
            <a:r>
              <a:rPr lang="es-ES_tradnl" sz="1600" dirty="0">
                <a:effectLst>
                  <a:glow>
                    <a:schemeClr val="bg1">
                      <a:alpha val="40000"/>
                    </a:schemeClr>
                  </a:glow>
                </a:effectLst>
                <a:latin typeface="Arial" panose="020B0604020202020204" pitchFamily="34" charset="0"/>
                <a:cs typeface="Arial" panose="020B0604020202020204" pitchFamily="34" charset="0"/>
              </a:rPr>
              <a:t>- Eliminación de registros con mas de 4 valores faltantes.</a:t>
            </a:r>
          </a:p>
          <a:p>
            <a:r>
              <a:rPr lang="es-ES_tradnl" sz="1600" dirty="0">
                <a:effectLst>
                  <a:glow>
                    <a:schemeClr val="bg1">
                      <a:alpha val="40000"/>
                    </a:schemeClr>
                  </a:glow>
                </a:effectLst>
                <a:latin typeface="Arial" panose="020B0604020202020204" pitchFamily="34" charset="0"/>
                <a:cs typeface="Arial" panose="020B0604020202020204" pitchFamily="34" charset="0"/>
              </a:rPr>
              <a:t>- Eliminación de registros con variable objetivo nula.</a:t>
            </a:r>
          </a:p>
          <a:p>
            <a:r>
              <a:rPr lang="es-ES_tradnl" sz="1600" dirty="0">
                <a:effectLst>
                  <a:glow>
                    <a:schemeClr val="bg1">
                      <a:alpha val="40000"/>
                    </a:schemeClr>
                  </a:glow>
                </a:effectLst>
                <a:latin typeface="Arial" panose="020B0604020202020204" pitchFamily="34" charset="0"/>
                <a:cs typeface="Arial" panose="020B0604020202020204" pitchFamily="34" charset="0"/>
              </a:rPr>
              <a:t>- División de </a:t>
            </a:r>
            <a:r>
              <a:rPr lang="es-ES_tradnl" sz="1600" dirty="0" err="1">
                <a:effectLst>
                  <a:glow>
                    <a:schemeClr val="bg1">
                      <a:alpha val="40000"/>
                    </a:schemeClr>
                  </a:glow>
                </a:effectLst>
                <a:latin typeface="Arial" panose="020B0604020202020204" pitchFamily="34" charset="0"/>
                <a:cs typeface="Arial" panose="020B0604020202020204" pitchFamily="34" charset="0"/>
              </a:rPr>
              <a:t>dataset</a:t>
            </a:r>
            <a:r>
              <a:rPr lang="es-ES_tradnl" sz="1600" dirty="0">
                <a:effectLst>
                  <a:glow>
                    <a:schemeClr val="bg1">
                      <a:alpha val="40000"/>
                    </a:schemeClr>
                  </a:glow>
                </a:effectLst>
                <a:latin typeface="Arial" panose="020B0604020202020204" pitchFamily="34" charset="0"/>
                <a:cs typeface="Arial" panose="020B0604020202020204" pitchFamily="34" charset="0"/>
              </a:rPr>
              <a:t> en </a:t>
            </a:r>
            <a:r>
              <a:rPr lang="es-ES_tradnl" sz="1600" dirty="0" err="1">
                <a:effectLst>
                  <a:glow>
                    <a:schemeClr val="bg1">
                      <a:alpha val="40000"/>
                    </a:schemeClr>
                  </a:glow>
                </a:effectLst>
                <a:latin typeface="Arial" panose="020B0604020202020204" pitchFamily="34" charset="0"/>
                <a:cs typeface="Arial" panose="020B0604020202020204" pitchFamily="34" charset="0"/>
              </a:rPr>
              <a:t>train</a:t>
            </a:r>
            <a:r>
              <a:rPr lang="es-ES_tradnl" sz="1600" dirty="0">
                <a:effectLst>
                  <a:glow>
                    <a:schemeClr val="bg1">
                      <a:alpha val="40000"/>
                    </a:schemeClr>
                  </a:glow>
                </a:effectLst>
                <a:latin typeface="Arial" panose="020B0604020202020204" pitchFamily="34" charset="0"/>
                <a:cs typeface="Arial" panose="020B0604020202020204" pitchFamily="34" charset="0"/>
              </a:rPr>
              <a:t> (75%) y test (25%), usando </a:t>
            </a:r>
            <a:r>
              <a:rPr lang="es-ES_tradnl" sz="1600" dirty="0" err="1">
                <a:effectLst>
                  <a:glow>
                    <a:schemeClr val="bg1">
                      <a:alpha val="40000"/>
                    </a:schemeClr>
                  </a:glow>
                </a:effectLst>
                <a:latin typeface="Arial" panose="020B0604020202020204" pitchFamily="34" charset="0"/>
                <a:cs typeface="Arial" panose="020B0604020202020204" pitchFamily="34" charset="0"/>
              </a:rPr>
              <a:t>Stratify</a:t>
            </a:r>
            <a:r>
              <a:rPr lang="es-ES_tradnl" sz="1600" dirty="0">
                <a:effectLst>
                  <a:glow>
                    <a:schemeClr val="bg1">
                      <a:alpha val="40000"/>
                    </a:schemeClr>
                  </a:glow>
                </a:effectLst>
                <a:latin typeface="Arial" panose="020B0604020202020204" pitchFamily="34" charset="0"/>
                <a:cs typeface="Arial" panose="020B0604020202020204" pitchFamily="34" charset="0"/>
              </a:rPr>
              <a:t> = True para mantener la proporción de los datos</a:t>
            </a:r>
          </a:p>
          <a:p>
            <a:r>
              <a:rPr lang="es-ES_tradnl" sz="1600" dirty="0">
                <a:effectLst>
                  <a:glow>
                    <a:schemeClr val="bg1">
                      <a:alpha val="40000"/>
                    </a:schemeClr>
                  </a:glow>
                </a:effectLst>
                <a:latin typeface="Arial" panose="020B0604020202020204" pitchFamily="34" charset="0"/>
                <a:cs typeface="Arial" panose="020B0604020202020204" pitchFamily="34" charset="0"/>
              </a:rPr>
              <a:t>- </a:t>
            </a:r>
            <a:r>
              <a:rPr lang="es-ES_tradnl" sz="1600" dirty="0" err="1">
                <a:effectLst>
                  <a:glow>
                    <a:schemeClr val="bg1">
                      <a:alpha val="40000"/>
                    </a:schemeClr>
                  </a:glow>
                </a:effectLst>
                <a:latin typeface="Arial" panose="020B0604020202020204" pitchFamily="34" charset="0"/>
                <a:cs typeface="Arial" panose="020B0604020202020204" pitchFamily="34" charset="0"/>
              </a:rPr>
              <a:t>Capping</a:t>
            </a:r>
            <a:r>
              <a:rPr lang="es-ES_tradnl" sz="1600" dirty="0">
                <a:effectLst>
                  <a:glow>
                    <a:schemeClr val="bg1">
                      <a:alpha val="40000"/>
                    </a:schemeClr>
                  </a:glow>
                </a:effectLst>
                <a:latin typeface="Arial" panose="020B0604020202020204" pitchFamily="34" charset="0"/>
                <a:cs typeface="Arial" panose="020B0604020202020204" pitchFamily="34" charset="0"/>
              </a:rPr>
              <a:t> de </a:t>
            </a:r>
            <a:r>
              <a:rPr lang="es-ES_tradnl" sz="1600" dirty="0" err="1">
                <a:effectLst>
                  <a:glow>
                    <a:schemeClr val="bg1">
                      <a:alpha val="40000"/>
                    </a:schemeClr>
                  </a:glow>
                </a:effectLst>
                <a:latin typeface="Arial" panose="020B0604020202020204" pitchFamily="34" charset="0"/>
                <a:cs typeface="Arial" panose="020B0604020202020204" pitchFamily="34" charset="0"/>
              </a:rPr>
              <a:t>outliers</a:t>
            </a:r>
            <a:r>
              <a:rPr lang="es-ES_tradnl" sz="1600" dirty="0">
                <a:effectLst>
                  <a:glow>
                    <a:schemeClr val="bg1">
                      <a:alpha val="40000"/>
                    </a:schemeClr>
                  </a:glow>
                </a:effectLst>
                <a:latin typeface="Arial" panose="020B0604020202020204" pitchFamily="34" charset="0"/>
                <a:cs typeface="Arial" panose="020B0604020202020204" pitchFamily="34" charset="0"/>
              </a:rPr>
              <a:t> en columnas </a:t>
            </a:r>
            <a:r>
              <a:rPr lang="es-ES_tradnl" sz="1600" dirty="0" err="1">
                <a:effectLst>
                  <a:glow>
                    <a:schemeClr val="bg1">
                      <a:alpha val="40000"/>
                    </a:schemeClr>
                  </a:glow>
                </a:effectLst>
                <a:latin typeface="Arial" panose="020B0604020202020204" pitchFamily="34" charset="0"/>
                <a:cs typeface="Arial" panose="020B0604020202020204" pitchFamily="34" charset="0"/>
              </a:rPr>
              <a:t>WindGustSpeed</a:t>
            </a:r>
            <a:r>
              <a:rPr lang="es-ES_tradnl" sz="1600" dirty="0">
                <a:effectLst>
                  <a:glow>
                    <a:schemeClr val="bg1">
                      <a:alpha val="40000"/>
                    </a:schemeClr>
                  </a:glow>
                </a:effectLst>
                <a:latin typeface="Arial" panose="020B0604020202020204" pitchFamily="34" charset="0"/>
                <a:cs typeface="Arial" panose="020B0604020202020204" pitchFamily="34" charset="0"/>
              </a:rPr>
              <a:t>, WindSpeed9am, WindSpeed3pm, </a:t>
            </a:r>
            <a:r>
              <a:rPr lang="es-ES_tradnl" sz="1600" dirty="0" err="1">
                <a:effectLst>
                  <a:glow>
                    <a:schemeClr val="bg1">
                      <a:alpha val="40000"/>
                    </a:schemeClr>
                  </a:glow>
                </a:effectLst>
                <a:latin typeface="Arial" panose="020B0604020202020204" pitchFamily="34" charset="0"/>
                <a:cs typeface="Arial" panose="020B0604020202020204" pitchFamily="34" charset="0"/>
              </a:rPr>
              <a:t>Rainfall</a:t>
            </a:r>
            <a:r>
              <a:rPr lang="es-ES_tradnl" sz="1600" dirty="0">
                <a:effectLst>
                  <a:glow>
                    <a:schemeClr val="bg1">
                      <a:alpha val="40000"/>
                    </a:schemeClr>
                  </a:glow>
                </a:effectLst>
                <a:latin typeface="Arial" panose="020B0604020202020204" pitchFamily="34" charset="0"/>
                <a:cs typeface="Arial" panose="020B0604020202020204" pitchFamily="34" charset="0"/>
              </a:rPr>
              <a:t>.</a:t>
            </a:r>
          </a:p>
          <a:p>
            <a:r>
              <a:rPr lang="es-ES_tradnl" sz="1600" dirty="0">
                <a:effectLst>
                  <a:glow>
                    <a:schemeClr val="bg1">
                      <a:alpha val="40000"/>
                    </a:schemeClr>
                  </a:glow>
                </a:effectLst>
                <a:latin typeface="Arial" panose="020B0604020202020204" pitchFamily="34" charset="0"/>
                <a:cs typeface="Arial" panose="020B0604020202020204" pitchFamily="34" charset="0"/>
              </a:rPr>
              <a:t>- Imputación de valores faltantes (Usando media, mediana y MICE)</a:t>
            </a:r>
          </a:p>
          <a:p>
            <a:r>
              <a:rPr lang="es-ES_tradnl" sz="1600" dirty="0">
                <a:effectLst>
                  <a:glow>
                    <a:schemeClr val="bg1">
                      <a:alpha val="40000"/>
                    </a:schemeClr>
                  </a:glow>
                </a:effectLst>
                <a:latin typeface="Arial" panose="020B0604020202020204" pitchFamily="34" charset="0"/>
                <a:cs typeface="Arial" panose="020B0604020202020204" pitchFamily="34" charset="0"/>
              </a:rPr>
              <a:t>- Transformación de </a:t>
            </a:r>
            <a:r>
              <a:rPr lang="es-ES_tradnl" sz="1600" dirty="0" err="1">
                <a:effectLst>
                  <a:glow>
                    <a:schemeClr val="bg1">
                      <a:alpha val="40000"/>
                    </a:schemeClr>
                  </a:glow>
                </a:effectLst>
                <a:latin typeface="Arial" panose="020B0604020202020204" pitchFamily="34" charset="0"/>
                <a:cs typeface="Arial" panose="020B0604020202020204" pitchFamily="34" charset="0"/>
              </a:rPr>
              <a:t>Yeo-Jhonson</a:t>
            </a:r>
            <a:r>
              <a:rPr lang="es-ES_tradnl" sz="1600" dirty="0">
                <a:effectLst>
                  <a:glow>
                    <a:schemeClr val="bg1">
                      <a:alpha val="40000"/>
                    </a:schemeClr>
                  </a:glow>
                </a:effectLst>
                <a:latin typeface="Arial" panose="020B0604020202020204" pitchFamily="34" charset="0"/>
                <a:cs typeface="Arial" panose="020B0604020202020204" pitchFamily="34" charset="0"/>
              </a:rPr>
              <a:t> para normalizar las distribuciones</a:t>
            </a:r>
          </a:p>
          <a:p>
            <a:r>
              <a:rPr lang="es-ES_tradnl" sz="1600" dirty="0">
                <a:effectLst>
                  <a:glow>
                    <a:schemeClr val="bg1">
                      <a:alpha val="40000"/>
                    </a:schemeClr>
                  </a:glow>
                </a:effectLst>
                <a:latin typeface="Arial" panose="020B0604020202020204" pitchFamily="34" charset="0"/>
                <a:cs typeface="Arial" panose="020B0604020202020204" pitchFamily="34" charset="0"/>
              </a:rPr>
              <a:t>- </a:t>
            </a:r>
            <a:r>
              <a:rPr lang="es-ES_tradnl" sz="1600" dirty="0" err="1">
                <a:effectLst>
                  <a:glow>
                    <a:schemeClr val="bg1">
                      <a:alpha val="40000"/>
                    </a:schemeClr>
                  </a:glow>
                </a:effectLst>
                <a:latin typeface="Arial" panose="020B0604020202020204" pitchFamily="34" charset="0"/>
                <a:cs typeface="Arial" panose="020B0604020202020204" pitchFamily="34" charset="0"/>
              </a:rPr>
              <a:t>Encoding</a:t>
            </a:r>
            <a:r>
              <a:rPr lang="es-ES_tradnl" sz="1600" dirty="0">
                <a:effectLst>
                  <a:glow>
                    <a:schemeClr val="bg1">
                      <a:alpha val="40000"/>
                    </a:schemeClr>
                  </a:glow>
                </a:effectLst>
                <a:latin typeface="Arial" panose="020B0604020202020204" pitchFamily="34" charset="0"/>
                <a:cs typeface="Arial" panose="020B0604020202020204" pitchFamily="34" charset="0"/>
              </a:rPr>
              <a:t>:</a:t>
            </a:r>
          </a:p>
          <a:p>
            <a:r>
              <a:rPr lang="es-ES_tradnl" sz="1600" dirty="0">
                <a:effectLst>
                  <a:glow>
                    <a:schemeClr val="bg1">
                      <a:alpha val="40000"/>
                    </a:schemeClr>
                  </a:glow>
                </a:effectLst>
                <a:latin typeface="Arial" panose="020B0604020202020204" pitchFamily="34" charset="0"/>
                <a:cs typeface="Arial" panose="020B0604020202020204" pitchFamily="34" charset="0"/>
              </a:rPr>
              <a:t>	- </a:t>
            </a:r>
            <a:r>
              <a:rPr lang="es-ES_tradnl" sz="1600" dirty="0" err="1">
                <a:effectLst>
                  <a:glow>
                    <a:schemeClr val="bg1">
                      <a:alpha val="40000"/>
                    </a:schemeClr>
                  </a:glow>
                </a:effectLst>
                <a:latin typeface="Arial" panose="020B0604020202020204" pitchFamily="34" charset="0"/>
                <a:cs typeface="Arial" panose="020B0604020202020204" pitchFamily="34" charset="0"/>
              </a:rPr>
              <a:t>RainTomorrow</a:t>
            </a:r>
            <a:r>
              <a:rPr lang="es-ES_tradnl" sz="1600" dirty="0">
                <a:effectLst>
                  <a:glow>
                    <a:schemeClr val="bg1">
                      <a:alpha val="40000"/>
                    </a:schemeClr>
                  </a:glow>
                </a:effectLst>
                <a:latin typeface="Arial" panose="020B0604020202020204" pitchFamily="34" charset="0"/>
                <a:cs typeface="Arial" panose="020B0604020202020204" pitchFamily="34" charset="0"/>
              </a:rPr>
              <a:t> a booleana</a:t>
            </a:r>
          </a:p>
          <a:p>
            <a:r>
              <a:rPr lang="es-ES_tradnl" sz="1600" dirty="0">
                <a:effectLst>
                  <a:glow>
                    <a:schemeClr val="bg1">
                      <a:alpha val="40000"/>
                    </a:schemeClr>
                  </a:glow>
                </a:effectLst>
                <a:latin typeface="Arial" panose="020B0604020202020204" pitchFamily="34" charset="0"/>
                <a:cs typeface="Arial" panose="020B0604020202020204" pitchFamily="34" charset="0"/>
              </a:rPr>
              <a:t>	- Dirección del viento a numérico (de 0 a 360)</a:t>
            </a:r>
          </a:p>
          <a:p>
            <a:r>
              <a:rPr lang="es-ES_tradnl" sz="1600" dirty="0">
                <a:effectLst>
                  <a:glow>
                    <a:schemeClr val="bg1">
                      <a:alpha val="40000"/>
                    </a:schemeClr>
                  </a:glow>
                </a:effectLst>
                <a:latin typeface="Arial" panose="020B0604020202020204" pitchFamily="34" charset="0"/>
                <a:cs typeface="Arial" panose="020B0604020202020204" pitchFamily="34" charset="0"/>
              </a:rPr>
              <a:t>	- </a:t>
            </a:r>
            <a:r>
              <a:rPr lang="es-ES_tradnl" sz="1600" dirty="0" err="1">
                <a:effectLst>
                  <a:glow>
                    <a:schemeClr val="bg1">
                      <a:alpha val="40000"/>
                    </a:schemeClr>
                  </a:glow>
                </a:effectLst>
                <a:latin typeface="Arial" panose="020B0604020202020204" pitchFamily="34" charset="0"/>
                <a:cs typeface="Arial" panose="020B0604020202020204" pitchFamily="34" charset="0"/>
              </a:rPr>
              <a:t>Location</a:t>
            </a:r>
            <a:r>
              <a:rPr lang="es-ES_tradnl" sz="1600" dirty="0">
                <a:effectLst>
                  <a:glow>
                    <a:schemeClr val="bg1">
                      <a:alpha val="40000"/>
                    </a:schemeClr>
                  </a:glow>
                </a:effectLst>
                <a:latin typeface="Arial" panose="020B0604020202020204" pitchFamily="34" charset="0"/>
                <a:cs typeface="Arial" panose="020B0604020202020204" pitchFamily="34" charset="0"/>
              </a:rPr>
              <a:t> a </a:t>
            </a:r>
            <a:r>
              <a:rPr lang="es-ES_tradnl" sz="1600" dirty="0" err="1">
                <a:effectLst>
                  <a:glow>
                    <a:schemeClr val="bg1">
                      <a:alpha val="40000"/>
                    </a:schemeClr>
                  </a:glow>
                </a:effectLst>
                <a:latin typeface="Arial" panose="020B0604020202020204" pitchFamily="34" charset="0"/>
                <a:cs typeface="Arial" panose="020B0604020202020204" pitchFamily="34" charset="0"/>
              </a:rPr>
              <a:t>dummies</a:t>
            </a:r>
            <a:endParaRPr lang="es-ES_tradnl" sz="1600" dirty="0">
              <a:effectLst>
                <a:glow>
                  <a:schemeClr val="bg1">
                    <a:alpha val="40000"/>
                  </a:schemeClr>
                </a:glow>
              </a:effectLst>
              <a:latin typeface="Arial" panose="020B0604020202020204" pitchFamily="34" charset="0"/>
              <a:cs typeface="Arial" panose="020B0604020202020204" pitchFamily="34" charset="0"/>
            </a:endParaRPr>
          </a:p>
          <a:p>
            <a:r>
              <a:rPr lang="es-ES_tradnl" sz="1600" dirty="0">
                <a:effectLst>
                  <a:glow>
                    <a:schemeClr val="bg1">
                      <a:alpha val="40000"/>
                    </a:schemeClr>
                  </a:glow>
                </a:effectLst>
                <a:latin typeface="Arial" panose="020B0604020202020204" pitchFamily="34" charset="0"/>
                <a:cs typeface="Arial" panose="020B0604020202020204" pitchFamily="34" charset="0"/>
              </a:rPr>
              <a:t>	- Fecha a tres columnas numéricas (día, mes , año)</a:t>
            </a:r>
          </a:p>
          <a:p>
            <a:r>
              <a:rPr lang="es-ES_tradnl" sz="1600" dirty="0">
                <a:effectLst>
                  <a:glow>
                    <a:schemeClr val="bg1">
                      <a:alpha val="40000"/>
                    </a:schemeClr>
                  </a:glow>
                </a:effectLst>
                <a:latin typeface="Arial" panose="020B0604020202020204" pitchFamily="34" charset="0"/>
                <a:cs typeface="Arial" panose="020B0604020202020204" pitchFamily="34" charset="0"/>
              </a:rPr>
              <a:t>- Balanceo del </a:t>
            </a:r>
            <a:r>
              <a:rPr lang="es-ES_tradnl" sz="1600" dirty="0" err="1">
                <a:effectLst>
                  <a:glow>
                    <a:schemeClr val="bg1">
                      <a:alpha val="40000"/>
                    </a:schemeClr>
                  </a:glow>
                </a:effectLst>
                <a:latin typeface="Arial" panose="020B0604020202020204" pitchFamily="34" charset="0"/>
                <a:cs typeface="Arial" panose="020B0604020202020204" pitchFamily="34" charset="0"/>
              </a:rPr>
              <a:t>dataset</a:t>
            </a:r>
            <a:r>
              <a:rPr lang="es-ES_tradnl" sz="1600" dirty="0">
                <a:effectLst>
                  <a:glow>
                    <a:schemeClr val="bg1">
                      <a:alpha val="40000"/>
                    </a:schemeClr>
                  </a:glow>
                </a:effectLst>
                <a:latin typeface="Arial" panose="020B0604020202020204" pitchFamily="34" charset="0"/>
                <a:cs typeface="Arial" panose="020B0604020202020204" pitchFamily="34" charset="0"/>
              </a:rPr>
              <a:t> usando técnicas como SMOTE, </a:t>
            </a:r>
            <a:r>
              <a:rPr lang="es-ES_tradnl" sz="1600" dirty="0" err="1">
                <a:effectLst>
                  <a:glow>
                    <a:schemeClr val="bg1">
                      <a:alpha val="40000"/>
                    </a:schemeClr>
                  </a:glow>
                </a:effectLst>
                <a:latin typeface="Arial" panose="020B0604020202020204" pitchFamily="34" charset="0"/>
                <a:cs typeface="Arial" panose="020B0604020202020204" pitchFamily="34" charset="0"/>
              </a:rPr>
              <a:t>KMeansSMOTE</a:t>
            </a:r>
            <a:r>
              <a:rPr lang="es-ES_tradnl" sz="1600" dirty="0">
                <a:effectLst>
                  <a:glow>
                    <a:schemeClr val="bg1">
                      <a:alpha val="40000"/>
                    </a:schemeClr>
                  </a:glow>
                </a:effectLst>
                <a:latin typeface="Arial" panose="020B0604020202020204" pitchFamily="34" charset="0"/>
                <a:cs typeface="Arial" panose="020B0604020202020204" pitchFamily="34" charset="0"/>
              </a:rPr>
              <a:t> y </a:t>
            </a:r>
            <a:r>
              <a:rPr lang="es-ES_tradnl" sz="1600" dirty="0" err="1">
                <a:effectLst>
                  <a:glow>
                    <a:schemeClr val="bg1">
                      <a:alpha val="40000"/>
                    </a:schemeClr>
                  </a:glow>
                </a:effectLst>
                <a:latin typeface="Arial" panose="020B0604020202020204" pitchFamily="34" charset="0"/>
                <a:cs typeface="Arial" panose="020B0604020202020204" pitchFamily="34" charset="0"/>
              </a:rPr>
              <a:t>RandomUnderSampler</a:t>
            </a:r>
            <a:endParaRPr lang="es-ES_tradnl" sz="1600" dirty="0">
              <a:effectLst>
                <a:glow>
                  <a:schemeClr val="bg1">
                    <a:alpha val="40000"/>
                  </a:schemeClr>
                </a:glow>
              </a:effectLst>
              <a:latin typeface="Arial" panose="020B0604020202020204" pitchFamily="34" charset="0"/>
              <a:cs typeface="Arial" panose="020B0604020202020204" pitchFamily="34" charset="0"/>
            </a:endParaRPr>
          </a:p>
          <a:p>
            <a:r>
              <a:rPr lang="es-ES_tradnl" sz="1600" dirty="0">
                <a:effectLst>
                  <a:glow>
                    <a:schemeClr val="bg1">
                      <a:alpha val="40000"/>
                    </a:schemeClr>
                  </a:glow>
                </a:effectLst>
                <a:latin typeface="Arial" panose="020B0604020202020204" pitchFamily="34" charset="0"/>
                <a:cs typeface="Arial" panose="020B0604020202020204" pitchFamily="34" charset="0"/>
              </a:rPr>
              <a:t>- Escalado de los datos usando </a:t>
            </a:r>
            <a:r>
              <a:rPr lang="es-ES_tradnl" sz="1600" dirty="0" err="1">
                <a:effectLst>
                  <a:glow>
                    <a:schemeClr val="bg1">
                      <a:alpha val="40000"/>
                    </a:schemeClr>
                  </a:glow>
                </a:effectLst>
                <a:latin typeface="Arial" panose="020B0604020202020204" pitchFamily="34" charset="0"/>
                <a:cs typeface="Arial" panose="020B0604020202020204" pitchFamily="34" charset="0"/>
              </a:rPr>
              <a:t>StandarScaler</a:t>
            </a:r>
            <a:endParaRPr lang="es-ES_tradnl" sz="1600" dirty="0">
              <a:effectLst>
                <a:glow>
                  <a:schemeClr val="bg1">
                    <a:alpha val="40000"/>
                  </a:schemeClr>
                </a:glow>
              </a:effectLst>
              <a:latin typeface="Arial" panose="020B0604020202020204" pitchFamily="34" charset="0"/>
              <a:cs typeface="Arial" panose="020B0604020202020204" pitchFamily="34" charset="0"/>
            </a:endParaRPr>
          </a:p>
          <a:p>
            <a:endParaRPr lang="es-ES_tradnl" dirty="0">
              <a:effectLst>
                <a:glow>
                  <a:schemeClr val="bg1">
                    <a:alpha val="40000"/>
                  </a:schemeClr>
                </a:glo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7392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5880538" y="536028"/>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Selección de Modelos</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
        <p:nvSpPr>
          <p:cNvPr id="3" name="Rounded Rectangle 2">
            <a:extLst>
              <a:ext uri="{FF2B5EF4-FFF2-40B4-BE49-F238E27FC236}">
                <a16:creationId xmlns:a16="http://schemas.microsoft.com/office/drawing/2014/main" id="{3239958A-90E4-124E-8754-0B21D0243331}"/>
              </a:ext>
            </a:extLst>
          </p:cNvPr>
          <p:cNvSpPr/>
          <p:nvPr/>
        </p:nvSpPr>
        <p:spPr>
          <a:xfrm>
            <a:off x="638090" y="1231158"/>
            <a:ext cx="2318357" cy="53602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Logistic Regression</a:t>
            </a:r>
          </a:p>
        </p:txBody>
      </p:sp>
      <p:sp>
        <p:nvSpPr>
          <p:cNvPr id="10" name="Rounded Rectangle 9">
            <a:extLst>
              <a:ext uri="{FF2B5EF4-FFF2-40B4-BE49-F238E27FC236}">
                <a16:creationId xmlns:a16="http://schemas.microsoft.com/office/drawing/2014/main" id="{1ABB0AF5-6B65-E349-B3B2-F8C0189F5B65}"/>
              </a:ext>
            </a:extLst>
          </p:cNvPr>
          <p:cNvSpPr/>
          <p:nvPr/>
        </p:nvSpPr>
        <p:spPr>
          <a:xfrm>
            <a:off x="3372995" y="1231157"/>
            <a:ext cx="2318357" cy="536029"/>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Random Forest</a:t>
            </a:r>
          </a:p>
        </p:txBody>
      </p:sp>
      <p:sp>
        <p:nvSpPr>
          <p:cNvPr id="11" name="Rounded Rectangle 10">
            <a:extLst>
              <a:ext uri="{FF2B5EF4-FFF2-40B4-BE49-F238E27FC236}">
                <a16:creationId xmlns:a16="http://schemas.microsoft.com/office/drawing/2014/main" id="{D94BD6C3-F3E9-7B46-82E2-D2950C5C7605}"/>
              </a:ext>
            </a:extLst>
          </p:cNvPr>
          <p:cNvSpPr/>
          <p:nvPr/>
        </p:nvSpPr>
        <p:spPr>
          <a:xfrm>
            <a:off x="6107900" y="1231156"/>
            <a:ext cx="2318357" cy="53603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Support Vector Machine</a:t>
            </a:r>
          </a:p>
        </p:txBody>
      </p:sp>
      <p:sp>
        <p:nvSpPr>
          <p:cNvPr id="12" name="Rounded Rectangle 11">
            <a:extLst>
              <a:ext uri="{FF2B5EF4-FFF2-40B4-BE49-F238E27FC236}">
                <a16:creationId xmlns:a16="http://schemas.microsoft.com/office/drawing/2014/main" id="{34B9435E-EB43-7243-B2A1-AB9531FFDD64}"/>
              </a:ext>
            </a:extLst>
          </p:cNvPr>
          <p:cNvSpPr/>
          <p:nvPr/>
        </p:nvSpPr>
        <p:spPr>
          <a:xfrm>
            <a:off x="8908179" y="1231156"/>
            <a:ext cx="2318357" cy="53603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XGBoost</a:t>
            </a:r>
          </a:p>
        </p:txBody>
      </p:sp>
      <p:sp>
        <p:nvSpPr>
          <p:cNvPr id="14" name="Rounded Rectangle 13">
            <a:extLst>
              <a:ext uri="{FF2B5EF4-FFF2-40B4-BE49-F238E27FC236}">
                <a16:creationId xmlns:a16="http://schemas.microsoft.com/office/drawing/2014/main" id="{4D14B1C0-2357-8B44-AF6F-2D4D83FA362A}"/>
              </a:ext>
            </a:extLst>
          </p:cNvPr>
          <p:cNvSpPr/>
          <p:nvPr/>
        </p:nvSpPr>
        <p:spPr>
          <a:xfrm>
            <a:off x="3753616" y="2593354"/>
            <a:ext cx="3744724" cy="119548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GridSearchCV</a:t>
            </a:r>
          </a:p>
        </p:txBody>
      </p:sp>
      <p:cxnSp>
        <p:nvCxnSpPr>
          <p:cNvPr id="15" name="Straight Arrow Connector 14">
            <a:extLst>
              <a:ext uri="{FF2B5EF4-FFF2-40B4-BE49-F238E27FC236}">
                <a16:creationId xmlns:a16="http://schemas.microsoft.com/office/drawing/2014/main" id="{98CBF446-F933-EA4D-9246-3DD2134718CB}"/>
              </a:ext>
            </a:extLst>
          </p:cNvPr>
          <p:cNvCxnSpPr>
            <a:cxnSpLocks/>
            <a:endCxn id="14" idx="0"/>
          </p:cNvCxnSpPr>
          <p:nvPr/>
        </p:nvCxnSpPr>
        <p:spPr>
          <a:xfrm>
            <a:off x="1876097" y="1767186"/>
            <a:ext cx="3749881" cy="826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2B830B2-269C-9944-A003-236C4A6BC0BD}"/>
              </a:ext>
            </a:extLst>
          </p:cNvPr>
          <p:cNvCxnSpPr>
            <a:cxnSpLocks/>
            <a:stCxn id="10" idx="2"/>
            <a:endCxn id="14" idx="0"/>
          </p:cNvCxnSpPr>
          <p:nvPr/>
        </p:nvCxnSpPr>
        <p:spPr>
          <a:xfrm>
            <a:off x="4532174" y="1767186"/>
            <a:ext cx="1093804" cy="826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7986E6B-B859-9441-9D17-4BEAE3F04720}"/>
              </a:ext>
            </a:extLst>
          </p:cNvPr>
          <p:cNvCxnSpPr>
            <a:cxnSpLocks/>
            <a:stCxn id="11" idx="2"/>
            <a:endCxn id="14" idx="0"/>
          </p:cNvCxnSpPr>
          <p:nvPr/>
        </p:nvCxnSpPr>
        <p:spPr>
          <a:xfrm flipH="1">
            <a:off x="5625978" y="1767186"/>
            <a:ext cx="1641101" cy="826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0FC46BB-7327-BD40-8333-E5DDEC4EDA4C}"/>
              </a:ext>
            </a:extLst>
          </p:cNvPr>
          <p:cNvCxnSpPr>
            <a:cxnSpLocks/>
            <a:stCxn id="12" idx="2"/>
            <a:endCxn id="14" idx="0"/>
          </p:cNvCxnSpPr>
          <p:nvPr/>
        </p:nvCxnSpPr>
        <p:spPr>
          <a:xfrm flipH="1">
            <a:off x="5625978" y="1767186"/>
            <a:ext cx="4441380" cy="826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ounded Rectangle 28">
            <a:extLst>
              <a:ext uri="{FF2B5EF4-FFF2-40B4-BE49-F238E27FC236}">
                <a16:creationId xmlns:a16="http://schemas.microsoft.com/office/drawing/2014/main" id="{7D2FC953-E38B-4047-A8B8-9E1DCD1D160B}"/>
              </a:ext>
            </a:extLst>
          </p:cNvPr>
          <p:cNvSpPr/>
          <p:nvPr/>
        </p:nvSpPr>
        <p:spPr>
          <a:xfrm>
            <a:off x="638090" y="4307901"/>
            <a:ext cx="2318357" cy="536028"/>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Logistic Regression</a:t>
            </a:r>
          </a:p>
        </p:txBody>
      </p:sp>
      <p:sp>
        <p:nvSpPr>
          <p:cNvPr id="30" name="Rounded Rectangle 29">
            <a:extLst>
              <a:ext uri="{FF2B5EF4-FFF2-40B4-BE49-F238E27FC236}">
                <a16:creationId xmlns:a16="http://schemas.microsoft.com/office/drawing/2014/main" id="{7048ADFA-69CB-8046-BCB8-F36D55C171B5}"/>
              </a:ext>
            </a:extLst>
          </p:cNvPr>
          <p:cNvSpPr/>
          <p:nvPr/>
        </p:nvSpPr>
        <p:spPr>
          <a:xfrm>
            <a:off x="3372995" y="4307900"/>
            <a:ext cx="2318357" cy="536029"/>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Random Forest</a:t>
            </a:r>
          </a:p>
        </p:txBody>
      </p:sp>
      <p:sp>
        <p:nvSpPr>
          <p:cNvPr id="31" name="Rounded Rectangle 30">
            <a:extLst>
              <a:ext uri="{FF2B5EF4-FFF2-40B4-BE49-F238E27FC236}">
                <a16:creationId xmlns:a16="http://schemas.microsoft.com/office/drawing/2014/main" id="{6B5A172A-7B5E-0444-9AEA-E7404F55E826}"/>
              </a:ext>
            </a:extLst>
          </p:cNvPr>
          <p:cNvSpPr/>
          <p:nvPr/>
        </p:nvSpPr>
        <p:spPr>
          <a:xfrm>
            <a:off x="6107900" y="4307900"/>
            <a:ext cx="2318357" cy="53603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Support Vector Machine</a:t>
            </a:r>
          </a:p>
        </p:txBody>
      </p:sp>
      <p:sp>
        <p:nvSpPr>
          <p:cNvPr id="32" name="Rounded Rectangle 31">
            <a:extLst>
              <a:ext uri="{FF2B5EF4-FFF2-40B4-BE49-F238E27FC236}">
                <a16:creationId xmlns:a16="http://schemas.microsoft.com/office/drawing/2014/main" id="{75A8015E-B5F2-8246-8C1C-1AE1ECAB96B8}"/>
              </a:ext>
            </a:extLst>
          </p:cNvPr>
          <p:cNvSpPr/>
          <p:nvPr/>
        </p:nvSpPr>
        <p:spPr>
          <a:xfrm>
            <a:off x="8908179" y="4262683"/>
            <a:ext cx="2318357" cy="53603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XGBoost</a:t>
            </a:r>
          </a:p>
        </p:txBody>
      </p:sp>
      <p:sp>
        <p:nvSpPr>
          <p:cNvPr id="33" name="Rounded Rectangle 32">
            <a:extLst>
              <a:ext uri="{FF2B5EF4-FFF2-40B4-BE49-F238E27FC236}">
                <a16:creationId xmlns:a16="http://schemas.microsoft.com/office/drawing/2014/main" id="{7E24FF2A-E78B-F34C-A386-E3A484FADF0D}"/>
              </a:ext>
            </a:extLst>
          </p:cNvPr>
          <p:cNvSpPr/>
          <p:nvPr/>
        </p:nvSpPr>
        <p:spPr>
          <a:xfrm>
            <a:off x="638090" y="4843929"/>
            <a:ext cx="2318357" cy="119426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400" b="1" dirty="0">
                <a:solidFill>
                  <a:schemeClr val="tx1"/>
                </a:solidFill>
                <a:latin typeface="Arial" panose="020B0604020202020204" pitchFamily="34" charset="0"/>
                <a:cs typeface="Arial" panose="020B0604020202020204" pitchFamily="34" charset="0"/>
              </a:rPr>
              <a:t>C = 0.1</a:t>
            </a:r>
          </a:p>
          <a:p>
            <a:pPr marL="285750" indent="-285750">
              <a:buFontTx/>
              <a:buChar char="-"/>
            </a:pPr>
            <a:r>
              <a:rPr lang="en-US" sz="1400" b="1" dirty="0">
                <a:solidFill>
                  <a:schemeClr val="tx1"/>
                </a:solidFill>
                <a:latin typeface="Arial" panose="020B0604020202020204" pitchFamily="34" charset="0"/>
                <a:cs typeface="Arial" panose="020B0604020202020204" pitchFamily="34" charset="0"/>
              </a:rPr>
              <a:t>class weight = balanced</a:t>
            </a:r>
          </a:p>
          <a:p>
            <a:pPr marL="285750" indent="-285750">
              <a:buFontTx/>
              <a:buChar char="-"/>
            </a:pPr>
            <a:r>
              <a:rPr lang="en-US" sz="1400" b="1" dirty="0">
                <a:solidFill>
                  <a:schemeClr val="tx1"/>
                </a:solidFill>
                <a:latin typeface="Arial" panose="020B0604020202020204" pitchFamily="34" charset="0"/>
                <a:cs typeface="Arial" panose="020B0604020202020204" pitchFamily="34" charset="0"/>
              </a:rPr>
              <a:t>max iter = 100</a:t>
            </a:r>
          </a:p>
          <a:p>
            <a:pPr marL="285750" indent="-285750">
              <a:buFontTx/>
              <a:buChar char="-"/>
            </a:pPr>
            <a:r>
              <a:rPr lang="en-US" sz="1400" b="1" dirty="0">
                <a:solidFill>
                  <a:schemeClr val="tx1"/>
                </a:solidFill>
                <a:latin typeface="Arial" panose="020B0604020202020204" pitchFamily="34" charset="0"/>
                <a:cs typeface="Arial" panose="020B0604020202020204" pitchFamily="34" charset="0"/>
              </a:rPr>
              <a:t>Solver = lablinear</a:t>
            </a:r>
          </a:p>
        </p:txBody>
      </p:sp>
      <p:sp>
        <p:nvSpPr>
          <p:cNvPr id="34" name="Rounded Rectangle 33">
            <a:extLst>
              <a:ext uri="{FF2B5EF4-FFF2-40B4-BE49-F238E27FC236}">
                <a16:creationId xmlns:a16="http://schemas.microsoft.com/office/drawing/2014/main" id="{20175D35-54E0-5A49-BE1C-870B68819598}"/>
              </a:ext>
            </a:extLst>
          </p:cNvPr>
          <p:cNvSpPr/>
          <p:nvPr/>
        </p:nvSpPr>
        <p:spPr>
          <a:xfrm>
            <a:off x="3372994" y="4843929"/>
            <a:ext cx="2318357" cy="65120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200" b="1" dirty="0">
                <a:solidFill>
                  <a:schemeClr val="tx1"/>
                </a:solidFill>
                <a:latin typeface="Arial" panose="020B0604020202020204" pitchFamily="34" charset="0"/>
                <a:cs typeface="Arial" panose="020B0604020202020204" pitchFamily="34" charset="0"/>
              </a:rPr>
              <a:t>max depth = 30</a:t>
            </a:r>
          </a:p>
          <a:p>
            <a:pPr marL="285750" indent="-285750">
              <a:buFontTx/>
              <a:buChar char="-"/>
            </a:pPr>
            <a:r>
              <a:rPr lang="en-US" sz="1200" b="1" dirty="0">
                <a:solidFill>
                  <a:schemeClr val="tx1"/>
                </a:solidFill>
                <a:latin typeface="Arial" panose="020B0604020202020204" pitchFamily="34" charset="0"/>
                <a:cs typeface="Arial" panose="020B0604020202020204" pitchFamily="34" charset="0"/>
              </a:rPr>
              <a:t>n estimators = 60</a:t>
            </a:r>
          </a:p>
        </p:txBody>
      </p:sp>
      <p:sp>
        <p:nvSpPr>
          <p:cNvPr id="35" name="Rounded Rectangle 34">
            <a:extLst>
              <a:ext uri="{FF2B5EF4-FFF2-40B4-BE49-F238E27FC236}">
                <a16:creationId xmlns:a16="http://schemas.microsoft.com/office/drawing/2014/main" id="{1BFC6843-07E1-D145-AFDB-7E2D5ABAC68B}"/>
              </a:ext>
            </a:extLst>
          </p:cNvPr>
          <p:cNvSpPr/>
          <p:nvPr/>
        </p:nvSpPr>
        <p:spPr>
          <a:xfrm>
            <a:off x="6113370" y="4843929"/>
            <a:ext cx="2318357" cy="65120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400" b="1" dirty="0">
                <a:solidFill>
                  <a:schemeClr val="tx1"/>
                </a:solidFill>
                <a:latin typeface="Arial" panose="020B0604020202020204" pitchFamily="34" charset="0"/>
                <a:cs typeface="Arial" panose="020B0604020202020204" pitchFamily="34" charset="0"/>
              </a:rPr>
              <a:t>No converge por el tamaño del dataset</a:t>
            </a:r>
          </a:p>
        </p:txBody>
      </p:sp>
      <p:sp>
        <p:nvSpPr>
          <p:cNvPr id="41" name="Rounded Rectangle 40">
            <a:extLst>
              <a:ext uri="{FF2B5EF4-FFF2-40B4-BE49-F238E27FC236}">
                <a16:creationId xmlns:a16="http://schemas.microsoft.com/office/drawing/2014/main" id="{23B1EAF0-73A2-794A-8EFA-56A0D87EA278}"/>
              </a:ext>
            </a:extLst>
          </p:cNvPr>
          <p:cNvSpPr/>
          <p:nvPr/>
        </p:nvSpPr>
        <p:spPr>
          <a:xfrm>
            <a:off x="8908179" y="4798713"/>
            <a:ext cx="2318357" cy="65120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200" b="1" dirty="0">
                <a:solidFill>
                  <a:schemeClr val="tx1"/>
                </a:solidFill>
                <a:latin typeface="Arial" panose="020B0604020202020204" pitchFamily="34" charset="0"/>
                <a:cs typeface="Arial" panose="020B0604020202020204" pitchFamily="34" charset="0"/>
              </a:rPr>
              <a:t>max depth = 30</a:t>
            </a:r>
          </a:p>
          <a:p>
            <a:pPr marL="285750" indent="-285750">
              <a:buFontTx/>
              <a:buChar char="-"/>
            </a:pPr>
            <a:r>
              <a:rPr lang="en-US" sz="1200" b="1" dirty="0">
                <a:solidFill>
                  <a:schemeClr val="tx1"/>
                </a:solidFill>
                <a:latin typeface="Arial" panose="020B0604020202020204" pitchFamily="34" charset="0"/>
                <a:cs typeface="Arial" panose="020B0604020202020204" pitchFamily="34" charset="0"/>
              </a:rPr>
              <a:t>n estimators = 60</a:t>
            </a:r>
          </a:p>
        </p:txBody>
      </p:sp>
      <p:cxnSp>
        <p:nvCxnSpPr>
          <p:cNvPr id="42" name="Straight Arrow Connector 41">
            <a:extLst>
              <a:ext uri="{FF2B5EF4-FFF2-40B4-BE49-F238E27FC236}">
                <a16:creationId xmlns:a16="http://schemas.microsoft.com/office/drawing/2014/main" id="{D9A93674-8C0E-C546-9196-5051ACA274E3}"/>
              </a:ext>
            </a:extLst>
          </p:cNvPr>
          <p:cNvCxnSpPr>
            <a:cxnSpLocks/>
            <a:stCxn id="14" idx="2"/>
            <a:endCxn id="32" idx="0"/>
          </p:cNvCxnSpPr>
          <p:nvPr/>
        </p:nvCxnSpPr>
        <p:spPr>
          <a:xfrm>
            <a:off x="5625978" y="3788839"/>
            <a:ext cx="4441380" cy="4738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E8FC44F4-B5BD-B14E-BE8B-A9C8E2C7D4C8}"/>
              </a:ext>
            </a:extLst>
          </p:cNvPr>
          <p:cNvCxnSpPr>
            <a:cxnSpLocks/>
            <a:stCxn id="14" idx="2"/>
            <a:endCxn id="31" idx="0"/>
          </p:cNvCxnSpPr>
          <p:nvPr/>
        </p:nvCxnSpPr>
        <p:spPr>
          <a:xfrm>
            <a:off x="5625978" y="3788839"/>
            <a:ext cx="1641101" cy="5190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6D7E801-4963-5440-AACA-649B7976FEDD}"/>
              </a:ext>
            </a:extLst>
          </p:cNvPr>
          <p:cNvCxnSpPr>
            <a:cxnSpLocks/>
            <a:stCxn id="14" idx="2"/>
            <a:endCxn id="30" idx="0"/>
          </p:cNvCxnSpPr>
          <p:nvPr/>
        </p:nvCxnSpPr>
        <p:spPr>
          <a:xfrm flipH="1">
            <a:off x="4532174" y="3788839"/>
            <a:ext cx="1093804" cy="5190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C8D47803-5911-BD40-ADE2-909353401DEB}"/>
              </a:ext>
            </a:extLst>
          </p:cNvPr>
          <p:cNvCxnSpPr>
            <a:cxnSpLocks/>
            <a:endCxn id="29" idx="0"/>
          </p:cNvCxnSpPr>
          <p:nvPr/>
        </p:nvCxnSpPr>
        <p:spPr>
          <a:xfrm flipH="1">
            <a:off x="1797269" y="3795871"/>
            <a:ext cx="3824646" cy="51203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95584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082012" y="319056"/>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Resultados de Performance</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cxnSp>
        <p:nvCxnSpPr>
          <p:cNvPr id="6" name="Straight Arrow Connector 5">
            <a:extLst>
              <a:ext uri="{FF2B5EF4-FFF2-40B4-BE49-F238E27FC236}">
                <a16:creationId xmlns:a16="http://schemas.microsoft.com/office/drawing/2014/main" id="{798610E4-DC5F-A54B-B55C-A5FDD9929990}"/>
              </a:ext>
            </a:extLst>
          </p:cNvPr>
          <p:cNvCxnSpPr>
            <a:cxnSpLocks/>
          </p:cNvCxnSpPr>
          <p:nvPr/>
        </p:nvCxnSpPr>
        <p:spPr>
          <a:xfrm>
            <a:off x="6790721" y="4961116"/>
            <a:ext cx="80219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15DDB12E-51D2-5A4C-955E-B09A0B0DA27B}"/>
              </a:ext>
            </a:extLst>
          </p:cNvPr>
          <p:cNvSpPr txBox="1"/>
          <p:nvPr/>
        </p:nvSpPr>
        <p:spPr>
          <a:xfrm>
            <a:off x="7592912" y="4742869"/>
            <a:ext cx="3005951" cy="369332"/>
          </a:xfrm>
          <a:prstGeom prst="rect">
            <a:avLst/>
          </a:prstGeom>
          <a:noFill/>
        </p:spPr>
        <p:txBody>
          <a:bodyPr wrap="none" rtlCol="0">
            <a:spAutoFit/>
          </a:bodyPr>
          <a:lstStyle/>
          <a:p>
            <a:r>
              <a:rPr lang="es-ES_tradnl" dirty="0">
                <a:latin typeface="Arial" panose="020B0604020202020204" pitchFamily="34" charset="0"/>
                <a:cs typeface="Arial" panose="020B0604020202020204" pitchFamily="34" charset="0"/>
              </a:rPr>
              <a:t>Modelo que maximiza el F1</a:t>
            </a:r>
          </a:p>
        </p:txBody>
      </p:sp>
      <p:cxnSp>
        <p:nvCxnSpPr>
          <p:cNvPr id="36" name="Straight Arrow Connector 35">
            <a:extLst>
              <a:ext uri="{FF2B5EF4-FFF2-40B4-BE49-F238E27FC236}">
                <a16:creationId xmlns:a16="http://schemas.microsoft.com/office/drawing/2014/main" id="{C71A0C93-5FA0-224C-BC13-A7B3DD9F207E}"/>
              </a:ext>
            </a:extLst>
          </p:cNvPr>
          <p:cNvCxnSpPr>
            <a:cxnSpLocks/>
          </p:cNvCxnSpPr>
          <p:nvPr/>
        </p:nvCxnSpPr>
        <p:spPr>
          <a:xfrm>
            <a:off x="6781794" y="5692062"/>
            <a:ext cx="80219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B567890B-7F40-FD4B-AFD5-52C2A21AC94C}"/>
              </a:ext>
            </a:extLst>
          </p:cNvPr>
          <p:cNvSpPr txBox="1"/>
          <p:nvPr/>
        </p:nvSpPr>
        <p:spPr>
          <a:xfrm>
            <a:off x="7583985" y="5507396"/>
            <a:ext cx="3288080" cy="369332"/>
          </a:xfrm>
          <a:prstGeom prst="rect">
            <a:avLst/>
          </a:prstGeom>
          <a:noFill/>
        </p:spPr>
        <p:txBody>
          <a:bodyPr wrap="none" rtlCol="0">
            <a:spAutoFit/>
          </a:bodyPr>
          <a:lstStyle/>
          <a:p>
            <a:r>
              <a:rPr lang="es-ES_tradnl" dirty="0">
                <a:latin typeface="Arial" panose="020B0604020202020204" pitchFamily="34" charset="0"/>
                <a:cs typeface="Arial" panose="020B0604020202020204" pitchFamily="34" charset="0"/>
              </a:rPr>
              <a:t>Modelo que maximiza el recall</a:t>
            </a:r>
          </a:p>
        </p:txBody>
      </p:sp>
      <p:cxnSp>
        <p:nvCxnSpPr>
          <p:cNvPr id="38" name="Straight Arrow Connector 37">
            <a:extLst>
              <a:ext uri="{FF2B5EF4-FFF2-40B4-BE49-F238E27FC236}">
                <a16:creationId xmlns:a16="http://schemas.microsoft.com/office/drawing/2014/main" id="{15786072-C9F3-614E-9503-AE7E7925FA81}"/>
              </a:ext>
            </a:extLst>
          </p:cNvPr>
          <p:cNvCxnSpPr>
            <a:cxnSpLocks/>
          </p:cNvCxnSpPr>
          <p:nvPr/>
        </p:nvCxnSpPr>
        <p:spPr>
          <a:xfrm>
            <a:off x="6790721" y="5176778"/>
            <a:ext cx="80219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848E5569-2B25-7F44-8351-B36E093119DC}"/>
              </a:ext>
            </a:extLst>
          </p:cNvPr>
          <p:cNvSpPr txBox="1"/>
          <p:nvPr/>
        </p:nvSpPr>
        <p:spPr>
          <a:xfrm>
            <a:off x="7606163" y="5030889"/>
            <a:ext cx="3659976" cy="369332"/>
          </a:xfrm>
          <a:prstGeom prst="rect">
            <a:avLst/>
          </a:prstGeom>
          <a:noFill/>
        </p:spPr>
        <p:txBody>
          <a:bodyPr wrap="none" rtlCol="0">
            <a:spAutoFit/>
          </a:bodyPr>
          <a:lstStyle/>
          <a:p>
            <a:r>
              <a:rPr lang="es-ES_tradnl" dirty="0">
                <a:latin typeface="Arial" panose="020B0604020202020204" pitchFamily="34" charset="0"/>
                <a:cs typeface="Arial" panose="020B0604020202020204" pitchFamily="34" charset="0"/>
              </a:rPr>
              <a:t>Modelo que maximiza la precisión</a:t>
            </a:r>
          </a:p>
        </p:txBody>
      </p:sp>
      <p:sp>
        <p:nvSpPr>
          <p:cNvPr id="40" name="TextBox 39">
            <a:extLst>
              <a:ext uri="{FF2B5EF4-FFF2-40B4-BE49-F238E27FC236}">
                <a16:creationId xmlns:a16="http://schemas.microsoft.com/office/drawing/2014/main" id="{7CBA041B-2F54-304C-83D3-209E8FAB0785}"/>
              </a:ext>
            </a:extLst>
          </p:cNvPr>
          <p:cNvSpPr txBox="1"/>
          <p:nvPr/>
        </p:nvSpPr>
        <p:spPr>
          <a:xfrm>
            <a:off x="7058200" y="2082044"/>
            <a:ext cx="4339650" cy="1200329"/>
          </a:xfrm>
          <a:prstGeom prst="rect">
            <a:avLst/>
          </a:prstGeom>
          <a:noFill/>
        </p:spPr>
        <p:txBody>
          <a:bodyPr wrap="none" rtlCol="0">
            <a:spAutoFit/>
          </a:bodyPr>
          <a:lstStyle/>
          <a:p>
            <a:pPr algn="ctr"/>
            <a:r>
              <a:rPr lang="es-ES_tradnl" i="1" dirty="0">
                <a:latin typeface="Arial" panose="020B0604020202020204" pitchFamily="34" charset="0"/>
                <a:cs typeface="Arial" panose="020B0604020202020204" pitchFamily="34" charset="0"/>
              </a:rPr>
              <a:t>La técnica de sampleo SMOTE (1) sin </a:t>
            </a:r>
          </a:p>
          <a:p>
            <a:pPr algn="ctr"/>
            <a:r>
              <a:rPr lang="es-ES_tradnl" i="1" dirty="0">
                <a:latin typeface="Arial" panose="020B0604020202020204" pitchFamily="34" charset="0"/>
                <a:cs typeface="Arial" panose="020B0604020202020204" pitchFamily="34" charset="0"/>
              </a:rPr>
              <a:t>estandarización de los datos de entrada </a:t>
            </a:r>
          </a:p>
          <a:p>
            <a:pPr algn="ctr"/>
            <a:r>
              <a:rPr lang="es-ES_tradnl" i="1" dirty="0">
                <a:latin typeface="Arial" panose="020B0604020202020204" pitchFamily="34" charset="0"/>
                <a:cs typeface="Arial" panose="020B0604020202020204" pitchFamily="34" charset="0"/>
              </a:rPr>
              <a:t>y sin undersampling es la que</a:t>
            </a:r>
          </a:p>
          <a:p>
            <a:pPr algn="ctr"/>
            <a:r>
              <a:rPr lang="es-ES_tradnl" i="1" dirty="0">
                <a:latin typeface="Arial" panose="020B0604020202020204" pitchFamily="34" charset="0"/>
                <a:cs typeface="Arial" panose="020B0604020202020204" pitchFamily="34" charset="0"/>
              </a:rPr>
              <a:t>genera el máximo F1 score promedio</a:t>
            </a:r>
          </a:p>
        </p:txBody>
      </p:sp>
      <p:pic>
        <p:nvPicPr>
          <p:cNvPr id="25" name="Picture 24">
            <a:extLst>
              <a:ext uri="{FF2B5EF4-FFF2-40B4-BE49-F238E27FC236}">
                <a16:creationId xmlns:a16="http://schemas.microsoft.com/office/drawing/2014/main" id="{7A6511FF-DA94-C746-9ADB-F0A138291B7D}"/>
              </a:ext>
            </a:extLst>
          </p:cNvPr>
          <p:cNvPicPr>
            <a:picLocks noChangeAspect="1"/>
          </p:cNvPicPr>
          <p:nvPr/>
        </p:nvPicPr>
        <p:blipFill>
          <a:blip r:embed="rId4"/>
          <a:stretch>
            <a:fillRect/>
          </a:stretch>
        </p:blipFill>
        <p:spPr>
          <a:xfrm>
            <a:off x="857916" y="903831"/>
            <a:ext cx="6046482" cy="5478361"/>
          </a:xfrm>
          <a:prstGeom prst="rect">
            <a:avLst/>
          </a:prstGeom>
          <a:effectLst>
            <a:glow rad="774700">
              <a:schemeClr val="bg1">
                <a:alpha val="46000"/>
              </a:schemeClr>
            </a:glow>
          </a:effectLst>
        </p:spPr>
      </p:pic>
    </p:spTree>
    <p:extLst>
      <p:ext uri="{BB962C8B-B14F-4D97-AF65-F5344CB8AC3E}">
        <p14:creationId xmlns:p14="http://schemas.microsoft.com/office/powerpoint/2010/main" val="344690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082012" y="319056"/>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Aplicación de AutoML</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pic>
        <p:nvPicPr>
          <p:cNvPr id="3" name="Picture 2">
            <a:extLst>
              <a:ext uri="{FF2B5EF4-FFF2-40B4-BE49-F238E27FC236}">
                <a16:creationId xmlns:a16="http://schemas.microsoft.com/office/drawing/2014/main" id="{2D3EC5C0-494A-8B46-9585-12262560D6AA}"/>
              </a:ext>
            </a:extLst>
          </p:cNvPr>
          <p:cNvPicPr>
            <a:picLocks noChangeAspect="1"/>
          </p:cNvPicPr>
          <p:nvPr/>
        </p:nvPicPr>
        <p:blipFill>
          <a:blip r:embed="rId4"/>
          <a:stretch>
            <a:fillRect/>
          </a:stretch>
        </p:blipFill>
        <p:spPr>
          <a:xfrm>
            <a:off x="365287" y="1334145"/>
            <a:ext cx="11186892" cy="3879847"/>
          </a:xfrm>
          <a:prstGeom prst="rect">
            <a:avLst/>
          </a:prstGeom>
          <a:effectLst>
            <a:glow rad="1346200">
              <a:schemeClr val="bg1">
                <a:alpha val="31000"/>
              </a:schemeClr>
            </a:glow>
          </a:effectLst>
        </p:spPr>
      </p:pic>
      <p:sp>
        <p:nvSpPr>
          <p:cNvPr id="4" name="TextBox 3">
            <a:extLst>
              <a:ext uri="{FF2B5EF4-FFF2-40B4-BE49-F238E27FC236}">
                <a16:creationId xmlns:a16="http://schemas.microsoft.com/office/drawing/2014/main" id="{E7E242E2-6B1A-DA4D-B815-C1DADA0FC338}"/>
              </a:ext>
            </a:extLst>
          </p:cNvPr>
          <p:cNvSpPr txBox="1"/>
          <p:nvPr/>
        </p:nvSpPr>
        <p:spPr>
          <a:xfrm>
            <a:off x="365287" y="5321140"/>
            <a:ext cx="6810428" cy="646331"/>
          </a:xfrm>
          <a:prstGeom prst="rect">
            <a:avLst/>
          </a:prstGeom>
          <a:noFill/>
        </p:spPr>
        <p:txBody>
          <a:bodyPr wrap="square" rtlCol="0">
            <a:spAutoFit/>
          </a:bodyPr>
          <a:lstStyle/>
          <a:p>
            <a:r>
              <a:rPr lang="es-ES_tradnl" i="1" dirty="0"/>
              <a:t>Tanto Light GBM como Extra Trees Classifier son modelos de ensamble de arboles de decisión, </a:t>
            </a:r>
            <a:r>
              <a:rPr lang="es-ES_tradnl" b="1" i="1" dirty="0"/>
              <a:t>de la misma familia que XGBoost </a:t>
            </a:r>
          </a:p>
        </p:txBody>
      </p:sp>
      <p:sp>
        <p:nvSpPr>
          <p:cNvPr id="18" name="TextBox 17">
            <a:extLst>
              <a:ext uri="{FF2B5EF4-FFF2-40B4-BE49-F238E27FC236}">
                <a16:creationId xmlns:a16="http://schemas.microsoft.com/office/drawing/2014/main" id="{9FA74C93-BF8D-7C4E-BFAC-79D567FF97FF}"/>
              </a:ext>
            </a:extLst>
          </p:cNvPr>
          <p:cNvSpPr txBox="1"/>
          <p:nvPr/>
        </p:nvSpPr>
        <p:spPr>
          <a:xfrm>
            <a:off x="365287" y="858103"/>
            <a:ext cx="8205276" cy="369332"/>
          </a:xfrm>
          <a:prstGeom prst="rect">
            <a:avLst/>
          </a:prstGeom>
          <a:noFill/>
        </p:spPr>
        <p:txBody>
          <a:bodyPr wrap="square" rtlCol="0">
            <a:spAutoFit/>
          </a:bodyPr>
          <a:lstStyle/>
          <a:p>
            <a:r>
              <a:rPr lang="es-ES_tradnl" dirty="0"/>
              <a:t>Utilizando la técnica de sampleo SMOTE(1) + No undersampling + No </a:t>
            </a:r>
            <a:r>
              <a:rPr lang="en-US" dirty="0"/>
              <a:t>standardization</a:t>
            </a:r>
            <a:endParaRPr lang="en-US" b="1" dirty="0"/>
          </a:p>
        </p:txBody>
      </p:sp>
    </p:spTree>
    <p:extLst>
      <p:ext uri="{BB962C8B-B14F-4D97-AF65-F5344CB8AC3E}">
        <p14:creationId xmlns:p14="http://schemas.microsoft.com/office/powerpoint/2010/main" val="88063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6082012" y="319056"/>
            <a:ext cx="5897626"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Aplicación de AutoML</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sp>
        <p:nvSpPr>
          <p:cNvPr id="18" name="TextBox 17">
            <a:extLst>
              <a:ext uri="{FF2B5EF4-FFF2-40B4-BE49-F238E27FC236}">
                <a16:creationId xmlns:a16="http://schemas.microsoft.com/office/drawing/2014/main" id="{9FA74C93-BF8D-7C4E-BFAC-79D567FF97FF}"/>
              </a:ext>
            </a:extLst>
          </p:cNvPr>
          <p:cNvSpPr txBox="1"/>
          <p:nvPr/>
        </p:nvSpPr>
        <p:spPr>
          <a:xfrm>
            <a:off x="2642507" y="974951"/>
            <a:ext cx="6174793" cy="584775"/>
          </a:xfrm>
          <a:prstGeom prst="rect">
            <a:avLst/>
          </a:prstGeom>
          <a:noFill/>
        </p:spPr>
        <p:txBody>
          <a:bodyPr wrap="square" rtlCol="0">
            <a:spAutoFit/>
          </a:bodyPr>
          <a:lstStyle/>
          <a:p>
            <a:r>
              <a:rPr lang="es-ES_tradnl" sz="1600" dirty="0">
                <a:effectLst>
                  <a:glow rad="990600">
                    <a:schemeClr val="bg1">
                      <a:alpha val="40000"/>
                    </a:schemeClr>
                  </a:glow>
                </a:effectLst>
                <a:latin typeface="Arial" panose="020B0604020202020204" pitchFamily="34" charset="0"/>
                <a:cs typeface="Arial" panose="020B0604020202020204" pitchFamily="34" charset="0"/>
              </a:rPr>
              <a:t>Por ultimo, hacemos un </a:t>
            </a:r>
            <a:r>
              <a:rPr lang="es-ES_tradnl" sz="1600" i="1" dirty="0" err="1">
                <a:effectLst>
                  <a:glow rad="990600">
                    <a:schemeClr val="bg1">
                      <a:alpha val="40000"/>
                    </a:schemeClr>
                  </a:glow>
                </a:effectLst>
                <a:latin typeface="Arial" panose="020B0604020202020204" pitchFamily="34" charset="0"/>
                <a:cs typeface="Arial" panose="020B0604020202020204" pitchFamily="34" charset="0"/>
              </a:rPr>
              <a:t>tuning</a:t>
            </a:r>
            <a:r>
              <a:rPr lang="es-ES_tradnl" sz="1600" dirty="0">
                <a:effectLst>
                  <a:glow rad="990600">
                    <a:schemeClr val="bg1">
                      <a:alpha val="40000"/>
                    </a:schemeClr>
                  </a:glow>
                </a:effectLst>
                <a:latin typeface="Arial" panose="020B0604020202020204" pitchFamily="34" charset="0"/>
                <a:cs typeface="Arial" panose="020B0604020202020204" pitchFamily="34" charset="0"/>
              </a:rPr>
              <a:t> de hiper-parametros del LightGBM (mejor modelo). Los siguientes resultados fueron obtenidos</a:t>
            </a:r>
            <a:endParaRPr lang="es-ES_tradnl" sz="1600" b="1" dirty="0">
              <a:effectLst>
                <a:glow rad="990600">
                  <a:schemeClr val="bg1">
                    <a:alpha val="40000"/>
                  </a:schemeClr>
                </a:glow>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5A92400-98E8-B44C-A485-59C8BB449895}"/>
              </a:ext>
            </a:extLst>
          </p:cNvPr>
          <p:cNvPicPr>
            <a:picLocks noChangeAspect="1"/>
          </p:cNvPicPr>
          <p:nvPr/>
        </p:nvPicPr>
        <p:blipFill>
          <a:blip r:embed="rId4"/>
          <a:stretch>
            <a:fillRect/>
          </a:stretch>
        </p:blipFill>
        <p:spPr>
          <a:xfrm>
            <a:off x="2642507" y="1630847"/>
            <a:ext cx="6174793" cy="4554458"/>
          </a:xfrm>
          <a:prstGeom prst="rect">
            <a:avLst/>
          </a:prstGeom>
          <a:effectLst>
            <a:glow rad="952500">
              <a:schemeClr val="bg1">
                <a:alpha val="40000"/>
              </a:schemeClr>
            </a:glow>
          </a:effectLst>
        </p:spPr>
      </p:pic>
    </p:spTree>
    <p:extLst>
      <p:ext uri="{BB962C8B-B14F-4D97-AF65-F5344CB8AC3E}">
        <p14:creationId xmlns:p14="http://schemas.microsoft.com/office/powerpoint/2010/main" val="257694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9AD77-92C2-E144-9A63-45EF3472EC79}"/>
              </a:ext>
            </a:extLst>
          </p:cNvPr>
          <p:cNvPicPr>
            <a:picLocks noChangeAspect="1"/>
          </p:cNvPicPr>
          <p:nvPr/>
        </p:nvPicPr>
        <p:blipFill rotWithShape="1">
          <a:blip r:embed="rId2">
            <a:clrChange>
              <a:clrFrom>
                <a:srgbClr val="FFFFFF"/>
              </a:clrFrom>
              <a:clrTo>
                <a:srgbClr val="FFFFFF">
                  <a:alpha val="0"/>
                </a:srgbClr>
              </a:clrTo>
            </a:clrChange>
            <a:alphaModFix amt="35000"/>
          </a:blip>
          <a:srcRect l="18879" t="5934"/>
          <a:stretch/>
        </p:blipFill>
        <p:spPr>
          <a:xfrm>
            <a:off x="-1" y="0"/>
            <a:ext cx="6181407" cy="6689970"/>
          </a:xfrm>
          <a:prstGeom prst="rect">
            <a:avLst/>
          </a:prstGeom>
        </p:spPr>
      </p:pic>
      <p:sp>
        <p:nvSpPr>
          <p:cNvPr id="8" name="TextBox 7">
            <a:extLst>
              <a:ext uri="{FF2B5EF4-FFF2-40B4-BE49-F238E27FC236}">
                <a16:creationId xmlns:a16="http://schemas.microsoft.com/office/drawing/2014/main" id="{33C14D73-5F3A-6E42-B59B-D5C86BDD64FF}"/>
              </a:ext>
            </a:extLst>
          </p:cNvPr>
          <p:cNvSpPr txBox="1"/>
          <p:nvPr/>
        </p:nvSpPr>
        <p:spPr>
          <a:xfrm>
            <a:off x="5999018" y="319056"/>
            <a:ext cx="5980620" cy="584775"/>
          </a:xfrm>
          <a:prstGeom prst="rect">
            <a:avLst/>
          </a:prstGeom>
          <a:noFill/>
        </p:spPr>
        <p:txBody>
          <a:bodyPr wrap="square" rtlCol="0">
            <a:spAutoFit/>
          </a:bodyPr>
          <a:lstStyle/>
          <a:p>
            <a:pPr algn="ctr"/>
            <a:r>
              <a:rPr lang="es-ES_tradnl" sz="3200" b="1" dirty="0">
                <a:latin typeface="Arial" panose="020B0604020202020204" pitchFamily="34" charset="0"/>
                <a:cs typeface="Arial" panose="020B0604020202020204" pitchFamily="34" charset="0"/>
              </a:rPr>
              <a:t>Comparativa final de Modelos</a:t>
            </a:r>
          </a:p>
        </p:txBody>
      </p:sp>
      <p:sp>
        <p:nvSpPr>
          <p:cNvPr id="9" name="TextBox 8">
            <a:extLst>
              <a:ext uri="{FF2B5EF4-FFF2-40B4-BE49-F238E27FC236}">
                <a16:creationId xmlns:a16="http://schemas.microsoft.com/office/drawing/2014/main" id="{000BC9D8-1952-B540-9ED5-283AD3B2CF53}"/>
              </a:ext>
            </a:extLst>
          </p:cNvPr>
          <p:cNvSpPr txBox="1"/>
          <p:nvPr/>
        </p:nvSpPr>
        <p:spPr>
          <a:xfrm>
            <a:off x="-1" y="6550223"/>
            <a:ext cx="3436884" cy="307777"/>
          </a:xfrm>
          <a:prstGeom prst="rect">
            <a:avLst/>
          </a:prstGeom>
          <a:noFill/>
        </p:spPr>
        <p:txBody>
          <a:bodyPr wrap="square" rtlCol="0">
            <a:spAutoFit/>
          </a:bodyPr>
          <a:lstStyle/>
          <a:p>
            <a:r>
              <a:rPr lang="es-ES_tradnl" sz="1400" b="1" dirty="0">
                <a:solidFill>
                  <a:schemeClr val="bg1">
                    <a:lumMod val="65000"/>
                  </a:schemeClr>
                </a:solidFill>
                <a:latin typeface="Arial" panose="020B0604020202020204" pitchFamily="34" charset="0"/>
                <a:cs typeface="Arial" panose="020B0604020202020204" pitchFamily="34" charset="0"/>
              </a:rPr>
              <a:t>Scordamaglia, Achaval y Glancszpigel</a:t>
            </a:r>
          </a:p>
        </p:txBody>
      </p:sp>
      <p:pic>
        <p:nvPicPr>
          <p:cNvPr id="13" name="Picture 12">
            <a:extLst>
              <a:ext uri="{FF2B5EF4-FFF2-40B4-BE49-F238E27FC236}">
                <a16:creationId xmlns:a16="http://schemas.microsoft.com/office/drawing/2014/main" id="{8CDAC8DE-4B2B-0540-9F3B-61C9F04E24C5}"/>
              </a:ext>
            </a:extLst>
          </p:cNvPr>
          <p:cNvPicPr>
            <a:picLocks noChangeAspect="1"/>
          </p:cNvPicPr>
          <p:nvPr/>
        </p:nvPicPr>
        <p:blipFill>
          <a:blip r:embed="rId3">
            <a:alphaModFix amt="35000"/>
          </a:blip>
          <a:stretch>
            <a:fillRect/>
          </a:stretch>
        </p:blipFill>
        <p:spPr>
          <a:xfrm>
            <a:off x="8767777" y="5568003"/>
            <a:ext cx="3684476" cy="1397134"/>
          </a:xfrm>
          <a:prstGeom prst="rect">
            <a:avLst/>
          </a:prstGeom>
        </p:spPr>
      </p:pic>
      <p:pic>
        <p:nvPicPr>
          <p:cNvPr id="3" name="Picture 2">
            <a:extLst>
              <a:ext uri="{FF2B5EF4-FFF2-40B4-BE49-F238E27FC236}">
                <a16:creationId xmlns:a16="http://schemas.microsoft.com/office/drawing/2014/main" id="{E909E5CB-32E2-C645-9B9E-CDB4B858B127}"/>
              </a:ext>
            </a:extLst>
          </p:cNvPr>
          <p:cNvPicPr>
            <a:picLocks noChangeAspect="1"/>
          </p:cNvPicPr>
          <p:nvPr/>
        </p:nvPicPr>
        <p:blipFill>
          <a:blip r:embed="rId4"/>
          <a:stretch>
            <a:fillRect/>
          </a:stretch>
        </p:blipFill>
        <p:spPr>
          <a:xfrm>
            <a:off x="1949709" y="1612973"/>
            <a:ext cx="7873164" cy="2085606"/>
          </a:xfrm>
          <a:prstGeom prst="rect">
            <a:avLst/>
          </a:prstGeom>
          <a:effectLst>
            <a:glow rad="1905000">
              <a:schemeClr val="bg1">
                <a:alpha val="40000"/>
              </a:schemeClr>
            </a:glow>
          </a:effectLst>
        </p:spPr>
      </p:pic>
      <p:sp>
        <p:nvSpPr>
          <p:cNvPr id="10" name="TextBox 9">
            <a:extLst>
              <a:ext uri="{FF2B5EF4-FFF2-40B4-BE49-F238E27FC236}">
                <a16:creationId xmlns:a16="http://schemas.microsoft.com/office/drawing/2014/main" id="{C75D3975-4C01-294A-BBA2-5DD42A2DE436}"/>
              </a:ext>
            </a:extLst>
          </p:cNvPr>
          <p:cNvSpPr txBox="1"/>
          <p:nvPr/>
        </p:nvSpPr>
        <p:spPr>
          <a:xfrm>
            <a:off x="1949709" y="4084555"/>
            <a:ext cx="8198887" cy="646331"/>
          </a:xfrm>
          <a:prstGeom prst="rect">
            <a:avLst/>
          </a:prstGeom>
          <a:noFill/>
          <a:effectLst>
            <a:glow rad="1905000">
              <a:schemeClr val="bg1">
                <a:alpha val="0"/>
              </a:schemeClr>
            </a:glow>
          </a:effectLst>
        </p:spPr>
        <p:txBody>
          <a:bodyPr wrap="square" rtlCol="0">
            <a:spAutoFit/>
          </a:bodyPr>
          <a:lstStyle/>
          <a:p>
            <a:r>
              <a:rPr lang="es-ES_tradnl" b="1" dirty="0">
                <a:effectLst>
                  <a:glow rad="1485900">
                    <a:schemeClr val="bg1">
                      <a:alpha val="40000"/>
                    </a:schemeClr>
                  </a:glow>
                </a:effectLst>
              </a:rPr>
              <a:t>Luego de un análisis detallado, llegamos a la conclusión que el mejor modelo para predecir la probabilidad de lluvia en Australia es XGBoost, para el dataset elegido.</a:t>
            </a:r>
          </a:p>
        </p:txBody>
      </p:sp>
    </p:spTree>
    <p:extLst>
      <p:ext uri="{BB962C8B-B14F-4D97-AF65-F5344CB8AC3E}">
        <p14:creationId xmlns:p14="http://schemas.microsoft.com/office/powerpoint/2010/main" val="30304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1585</TotalTime>
  <Words>711</Words>
  <Application>Microsoft Office PowerPoint</Application>
  <PresentationFormat>Panorámica</PresentationFormat>
  <Paragraphs>91</Paragraphs>
  <Slides>10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Arial</vt:lpstr>
      <vt:lpstr>Calibri</vt:lpstr>
      <vt:lpstr>Calibri Light</vt:lpstr>
      <vt:lpstr>Courier New</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EZEQUIEL</cp:lastModifiedBy>
  <cp:revision>19</cp:revision>
  <dcterms:created xsi:type="dcterms:W3CDTF">2023-06-13T19:39:48Z</dcterms:created>
  <dcterms:modified xsi:type="dcterms:W3CDTF">2023-06-19T21:54:11Z</dcterms:modified>
</cp:coreProperties>
</file>